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323" r:id="rId19"/>
    <p:sldId id="342" r:id="rId20"/>
    <p:sldId id="343" r:id="rId21"/>
    <p:sldId id="321" r:id="rId22"/>
    <p:sldId id="322" r:id="rId23"/>
    <p:sldId id="324" r:id="rId24"/>
    <p:sldId id="325" r:id="rId25"/>
    <p:sldId id="339" r:id="rId26"/>
    <p:sldId id="341" r:id="rId27"/>
    <p:sldId id="340" r:id="rId28"/>
    <p:sldId id="334" r:id="rId29"/>
    <p:sldId id="333" r:id="rId30"/>
    <p:sldId id="335" r:id="rId31"/>
    <p:sldId id="337" r:id="rId32"/>
    <p:sldId id="338" r:id="rId33"/>
  </p:sldIdLst>
  <p:sldSz cx="6858000" cy="9144000" type="screen4x3"/>
  <p:notesSz cx="6858000" cy="9715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2160" y="1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5DD4A-1F47-4A4A-B3D5-720633E1420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3750" y="728663"/>
            <a:ext cx="2730500" cy="3643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614863"/>
            <a:ext cx="5486400" cy="43719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28039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228039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25EA2-F78E-4180-A088-3DD1FA1A61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59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D452265-CE02-4595-80E9-01AF6F0F12E7}" type="slidenum">
              <a:rPr lang="en-GB" smtClean="0"/>
              <a:pPr eaLnBrk="1" hangingPunct="1"/>
              <a:t>1</a:t>
            </a:fld>
            <a:endParaRPr lang="en-GB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DB895C-E37D-4572-9A09-AA7B516A2155}" type="slidenum">
              <a:rPr lang="en-GB" smtClean="0"/>
              <a:pPr eaLnBrk="1" hangingPunct="1"/>
              <a:t>19</a:t>
            </a:fld>
            <a:endParaRPr lang="en-GB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CD52C-018C-4E2E-9AA7-4C9624492CA9}" type="slidenum">
              <a:rPr lang="en-GB" smtClean="0"/>
              <a:pPr eaLnBrk="1" hangingPunct="1"/>
              <a:t>20</a:t>
            </a:fld>
            <a:endParaRPr lang="en-GB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281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277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068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708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778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881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64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757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93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594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342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3D942-A41A-448E-819C-E43861D9E1F4}" type="datetimeFigureOut">
              <a:rPr lang="en-GB" smtClean="0"/>
              <a:t>17/12/2011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32050-8335-41D8-B017-778F76EC7C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22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38" y="1288266"/>
            <a:ext cx="4608512" cy="411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627" y="786460"/>
            <a:ext cx="877887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" name="Text Box 3"/>
          <p:cNvSpPr txBox="1">
            <a:spLocks noChangeArrowheads="1"/>
          </p:cNvSpPr>
          <p:nvPr/>
        </p:nvSpPr>
        <p:spPr bwMode="auto">
          <a:xfrm rot="20657948">
            <a:off x="278626" y="2477341"/>
            <a:ext cx="653711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3200" b="1" dirty="0" err="1" smtClean="0">
                <a:latin typeface="Verdana" pitchFamily="34" charset="0"/>
              </a:rPr>
              <a:t>Ayuda</a:t>
            </a:r>
            <a:r>
              <a:rPr lang="en-GB" sz="3200" b="1" dirty="0" smtClean="0">
                <a:latin typeface="Verdana" pitchFamily="34" charset="0"/>
              </a:rPr>
              <a:t> </a:t>
            </a:r>
            <a:r>
              <a:rPr lang="en-GB" sz="3200" b="1" dirty="0" err="1" smtClean="0">
                <a:latin typeface="Verdana" pitchFamily="34" charset="0"/>
              </a:rPr>
              <a:t>para</a:t>
            </a:r>
            <a:r>
              <a:rPr lang="en-GB" sz="3200" b="1" dirty="0" smtClean="0">
                <a:latin typeface="Verdana" pitchFamily="34" charset="0"/>
              </a:rPr>
              <a:t> </a:t>
            </a:r>
            <a:r>
              <a:rPr lang="en-GB" sz="3200" b="1" dirty="0" err="1" smtClean="0">
                <a:latin typeface="Verdana" pitchFamily="34" charset="0"/>
              </a:rPr>
              <a:t>repasar</a:t>
            </a:r>
            <a:r>
              <a:rPr lang="en-GB" sz="3200" b="1" dirty="0" smtClean="0">
                <a:latin typeface="Verdana" pitchFamily="34" charset="0"/>
              </a:rPr>
              <a:t/>
            </a:r>
            <a:br>
              <a:rPr lang="en-GB" sz="3200" b="1" dirty="0" smtClean="0">
                <a:latin typeface="Verdana" pitchFamily="34" charset="0"/>
              </a:rPr>
            </a:br>
            <a:r>
              <a:rPr lang="en-GB" sz="3200" b="1" dirty="0" smtClean="0">
                <a:latin typeface="Verdana" pitchFamily="34" charset="0"/>
              </a:rPr>
              <a:t>Revision booklet:</a:t>
            </a:r>
            <a:br>
              <a:rPr lang="en-GB" sz="3200" b="1" dirty="0" smtClean="0">
                <a:latin typeface="Verdana" pitchFamily="34" charset="0"/>
              </a:rPr>
            </a:br>
            <a:r>
              <a:rPr lang="en-GB" sz="2800" dirty="0" smtClean="0">
                <a:latin typeface="Verdana" pitchFamily="34" charset="0"/>
                <a:cs typeface="Arial" pitchFamily="34" charset="0"/>
              </a:rPr>
              <a:t>Media &amp; Culture </a:t>
            </a:r>
            <a:endParaRPr lang="en-US" sz="28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71070" y="7702177"/>
            <a:ext cx="597535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 dirty="0" err="1">
                <a:latin typeface="Calibri" pitchFamily="34" charset="0"/>
                <a:cs typeface="Calibri" pitchFamily="34" charset="0"/>
              </a:rPr>
              <a:t>Mi</a:t>
            </a:r>
            <a:r>
              <a:rPr lang="en-GB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400" dirty="0" err="1">
                <a:latin typeface="Calibri" pitchFamily="34" charset="0"/>
                <a:cs typeface="Calibri" pitchFamily="34" charset="0"/>
              </a:rPr>
              <a:t>nombre</a:t>
            </a:r>
            <a:r>
              <a:rPr lang="en-GB" sz="2400" dirty="0">
                <a:latin typeface="Calibri" pitchFamily="34" charset="0"/>
                <a:cs typeface="Calibri" pitchFamily="34" charset="0"/>
              </a:rPr>
              <a:t>: …………………………………</a:t>
            </a:r>
            <a:br>
              <a:rPr lang="en-GB" sz="2400" dirty="0">
                <a:latin typeface="Calibri" pitchFamily="34" charset="0"/>
                <a:cs typeface="Calibri" pitchFamily="34" charset="0"/>
              </a:rPr>
            </a:br>
            <a:r>
              <a:rPr lang="en-GB" sz="2400" dirty="0" err="1">
                <a:latin typeface="Calibri" pitchFamily="34" charset="0"/>
                <a:cs typeface="Calibri" pitchFamily="34" charset="0"/>
              </a:rPr>
              <a:t>Mi</a:t>
            </a:r>
            <a:r>
              <a:rPr lang="en-GB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sz="2400" dirty="0" err="1">
                <a:latin typeface="Calibri" pitchFamily="34" charset="0"/>
                <a:cs typeface="Calibri" pitchFamily="34" charset="0"/>
              </a:rPr>
              <a:t>clase</a:t>
            </a:r>
            <a:r>
              <a:rPr lang="en-GB" sz="2400" dirty="0">
                <a:latin typeface="Calibri" pitchFamily="34" charset="0"/>
                <a:cs typeface="Calibri" pitchFamily="34" charset="0"/>
              </a:rPr>
              <a:t>: ……………………………………</a:t>
            </a:r>
          </a:p>
        </p:txBody>
      </p:sp>
      <p:pic>
        <p:nvPicPr>
          <p:cNvPr id="2060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248" y="1620956"/>
            <a:ext cx="1055687" cy="1149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845" y="3097199"/>
            <a:ext cx="1183133" cy="1206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9" descr="entrevista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064" y="1430718"/>
            <a:ext cx="14493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89061" y="503024"/>
            <a:ext cx="62642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6000" dirty="0" err="1" smtClean="0">
                <a:latin typeface="Bermuda Solid" pitchFamily="2" charset="0"/>
              </a:rPr>
              <a:t>Español</a:t>
            </a:r>
            <a:endParaRPr lang="en-US" sz="6000" dirty="0">
              <a:latin typeface="Bermuda Solid" pitchFamily="2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24" y="1662521"/>
            <a:ext cx="1426344" cy="14049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745" y="5628884"/>
            <a:ext cx="1435534" cy="16934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24" y="4164580"/>
            <a:ext cx="1571340" cy="10942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438" y="5435628"/>
            <a:ext cx="1607805" cy="1157619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746" y="5448300"/>
            <a:ext cx="1221527" cy="1221527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98" y="4183968"/>
            <a:ext cx="1191534" cy="1212939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08" y="5398303"/>
            <a:ext cx="1084859" cy="1335211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395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32" y="10750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Ayuda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repasar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EL CINE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sz="2000" i="1" dirty="0" smtClean="0">
                <a:latin typeface="Calibri" pitchFamily="34" charset="0"/>
                <a:cs typeface="Calibri" pitchFamily="34" charset="0"/>
              </a:rPr>
              <a:t>Help to revise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49" y="509560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1. Vocabulario </a:t>
            </a:r>
            <a:r>
              <a:rPr lang="es-ES_tradnl" b="1" dirty="0"/>
              <a:t>necesario</a:t>
            </a:r>
            <a:r>
              <a:rPr lang="es-ES_tradnl" b="1" dirty="0" smtClean="0"/>
              <a:t>: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English (</a:t>
            </a:r>
            <a:r>
              <a:rPr lang="es-ES_tradnl" b="1" dirty="0" err="1" smtClean="0"/>
              <a:t>without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looking</a:t>
            </a:r>
            <a:r>
              <a:rPr lang="es-ES_tradnl" b="1" dirty="0" smtClean="0"/>
              <a:t>) – </a:t>
            </a:r>
            <a:r>
              <a:rPr lang="es-ES_tradnl" b="1" dirty="0" err="1" smtClean="0"/>
              <a:t>if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have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look </a:t>
            </a:r>
            <a:r>
              <a:rPr lang="es-ES_tradnl" b="1" dirty="0" err="1" smtClean="0"/>
              <a:t>then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highlight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word</a:t>
            </a:r>
            <a:r>
              <a:rPr lang="es-ES_tradnl" b="1" dirty="0" smtClean="0"/>
              <a:t>.)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798397"/>
              </p:ext>
            </p:extLst>
          </p:nvPr>
        </p:nvGraphicFramePr>
        <p:xfrm>
          <a:off x="260648" y="1187624"/>
          <a:ext cx="6120680" cy="71766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4418"/>
                <a:gridCol w="3176262"/>
              </a:tblGrid>
              <a:tr h="324605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El cine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cinema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pel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ícula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policíaca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pel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ícula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de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guerra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pel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ícula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del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oeste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comedia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emocionante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caro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divertido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barato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gracioso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/c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ómico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infantil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interesante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tonto</a:t>
                      </a: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informativo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serio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triste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8640" y="8388424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2. </a:t>
            </a:r>
            <a:r>
              <a:rPr lang="es-ES_tradnl" b="1" dirty="0" err="1" smtClean="0"/>
              <a:t>Now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choose</a:t>
            </a:r>
            <a:r>
              <a:rPr lang="es-ES_tradnl" b="1" dirty="0" smtClean="0"/>
              <a:t> 5 more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from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this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topic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add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list</a:t>
            </a:r>
            <a:r>
              <a:rPr lang="es-ES_tradnl" b="1" dirty="0" smtClean="0"/>
              <a:t>.</a:t>
            </a:r>
            <a:endParaRPr lang="en-GB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918" y="70538"/>
            <a:ext cx="742458" cy="75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58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918" y="70538"/>
            <a:ext cx="742458" cy="75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4245" y="70538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/>
              <a:t>3</a:t>
            </a:r>
            <a:r>
              <a:rPr lang="es-ES_tradnl" b="1" dirty="0" smtClean="0"/>
              <a:t>. ¿Qué apuestas? </a:t>
            </a:r>
            <a:r>
              <a:rPr lang="es-ES_tradnl" i="1" dirty="0" smtClean="0"/>
              <a:t>(Complete </a:t>
            </a:r>
            <a:r>
              <a:rPr lang="es-ES_tradnl" i="1" dirty="0" err="1" smtClean="0"/>
              <a:t>the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sentence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auction</a:t>
            </a:r>
            <a:r>
              <a:rPr lang="es-ES_tradnl" i="1" dirty="0" smtClean="0"/>
              <a:t> – </a:t>
            </a:r>
            <a:br>
              <a:rPr lang="es-ES_tradnl" i="1" dirty="0" smtClean="0"/>
            </a:br>
            <a:r>
              <a:rPr lang="es-ES_tradnl" i="1" dirty="0" err="1" smtClean="0"/>
              <a:t>check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the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answers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with</a:t>
            </a:r>
            <a:r>
              <a:rPr lang="es-ES_tradnl" i="1" dirty="0" smtClean="0"/>
              <a:t> </a:t>
            </a:r>
            <a:r>
              <a:rPr lang="es-ES_tradnl" i="1" dirty="0" err="1" smtClean="0"/>
              <a:t>your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teacher</a:t>
            </a:r>
            <a:r>
              <a:rPr lang="es-ES_tradnl" i="1" dirty="0" smtClean="0"/>
              <a:t>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200467"/>
              </p:ext>
            </p:extLst>
          </p:nvPr>
        </p:nvGraphicFramePr>
        <p:xfrm>
          <a:off x="240331" y="899592"/>
          <a:ext cx="6201816" cy="2682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56029"/>
                <a:gridCol w="2970747"/>
                <a:gridCol w="555101"/>
                <a:gridCol w="860689"/>
                <a:gridCol w="655310"/>
                <a:gridCol w="803940"/>
              </a:tblGrid>
              <a:tr h="205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 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Frase</a:t>
                      </a:r>
                      <a:endParaRPr lang="en-GB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/ x</a:t>
                      </a:r>
                      <a:endParaRPr lang="en-GB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Apuesto</a:t>
                      </a:r>
                      <a:endParaRPr lang="en-GB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Gano</a:t>
                      </a:r>
                      <a:endParaRPr lang="en-GB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Pierdo</a:t>
                      </a:r>
                      <a:endParaRPr lang="en-GB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  <a:tr h="205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+mn-lt"/>
                        </a:rPr>
                        <a:t>1</a:t>
                      </a:r>
                      <a:endParaRPr lang="en-GB" sz="160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</a:rPr>
                        <a:t>Me </a:t>
                      </a:r>
                      <a:r>
                        <a:rPr lang="en-GB" sz="1600" dirty="0" err="1" smtClean="0">
                          <a:effectLst/>
                          <a:latin typeface="+mn-lt"/>
                        </a:rPr>
                        <a:t>gusta</a:t>
                      </a:r>
                      <a:r>
                        <a:rPr lang="en-GB" sz="16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</a:rPr>
                        <a:t>las</a:t>
                      </a:r>
                      <a:r>
                        <a:rPr lang="en-GB" sz="16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</a:rPr>
                        <a:t>comedias</a:t>
                      </a:r>
                      <a:r>
                        <a:rPr lang="en-GB" sz="1600" dirty="0" smtClean="0">
                          <a:effectLst/>
                          <a:latin typeface="+mn-lt"/>
                        </a:rPr>
                        <a:t>.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  <a:tr h="205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+mn-lt"/>
                        </a:rPr>
                        <a:t>2</a:t>
                      </a:r>
                      <a:endParaRPr lang="en-GB" sz="160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A</a:t>
                      </a:r>
                      <a:r>
                        <a:rPr lang="en-GB" sz="1600" baseline="0" dirty="0" smtClean="0">
                          <a:effectLst/>
                          <a:latin typeface="+mn-lt"/>
                          <a:ea typeface="+mn-ea"/>
                        </a:rPr>
                        <a:t> mi </a:t>
                      </a:r>
                      <a:r>
                        <a:rPr lang="en-GB" sz="1600" baseline="0" dirty="0" err="1" smtClean="0">
                          <a:effectLst/>
                          <a:latin typeface="+mn-lt"/>
                          <a:ea typeface="+mn-ea"/>
                        </a:rPr>
                        <a:t>madre</a:t>
                      </a:r>
                      <a:r>
                        <a:rPr lang="en-GB" sz="1600" baseline="0" dirty="0" smtClean="0">
                          <a:effectLst/>
                          <a:latin typeface="+mn-lt"/>
                          <a:ea typeface="+mn-ea"/>
                        </a:rPr>
                        <a:t> le </a:t>
                      </a:r>
                      <a:r>
                        <a:rPr lang="en-GB" sz="1600" baseline="0" dirty="0" err="1" smtClean="0">
                          <a:effectLst/>
                          <a:latin typeface="+mn-lt"/>
                          <a:ea typeface="+mn-ea"/>
                        </a:rPr>
                        <a:t>encantan</a:t>
                      </a:r>
                      <a:r>
                        <a:rPr lang="en-GB" sz="1600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en-GB" sz="1600" baseline="0" dirty="0" err="1" smtClean="0">
                          <a:effectLst/>
                          <a:latin typeface="+mn-lt"/>
                          <a:ea typeface="+mn-ea"/>
                        </a:rPr>
                        <a:t>las</a:t>
                      </a:r>
                      <a:r>
                        <a:rPr lang="en-GB" sz="1600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en-GB" sz="1600" baseline="0" dirty="0" err="1" smtClean="0">
                          <a:effectLst/>
                          <a:latin typeface="+mn-lt"/>
                          <a:ea typeface="+mn-ea"/>
                        </a:rPr>
                        <a:t>películas</a:t>
                      </a:r>
                      <a:r>
                        <a:rPr lang="en-GB" sz="1600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en-GB" sz="1600" baseline="0" dirty="0" err="1" smtClean="0">
                          <a:effectLst/>
                          <a:latin typeface="+mn-lt"/>
                          <a:ea typeface="+mn-ea"/>
                        </a:rPr>
                        <a:t>románticas</a:t>
                      </a:r>
                      <a:r>
                        <a:rPr lang="en-GB" sz="1600" baseline="0" dirty="0" smtClean="0">
                          <a:effectLst/>
                          <a:latin typeface="+mn-lt"/>
                          <a:ea typeface="+mn-ea"/>
                        </a:rPr>
                        <a:t>.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  <a:tr h="205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+mn-lt"/>
                        </a:rPr>
                        <a:t>3</a:t>
                      </a:r>
                      <a:endParaRPr lang="en-GB" sz="160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  <a:latin typeface="+mn-lt"/>
                        </a:rPr>
                        <a:t>Me gusta ir al cine porque son interesante.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  <a:tr h="205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+mn-lt"/>
                        </a:rPr>
                        <a:t>4</a:t>
                      </a:r>
                      <a:endParaRPr lang="en-GB" sz="160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Odio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las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películas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de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guerra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porque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es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muy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violento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.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  <a:tr h="205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5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Prefiero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ver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la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tele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a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ir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al cine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porque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el cine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es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muy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  <a:latin typeface="+mn-lt"/>
                          <a:ea typeface="SimSun"/>
                        </a:rPr>
                        <a:t>caro</a:t>
                      </a:r>
                      <a:r>
                        <a:rPr lang="en-GB" sz="1600" dirty="0" smtClean="0">
                          <a:effectLst/>
                          <a:latin typeface="+mn-lt"/>
                          <a:ea typeface="SimSun"/>
                        </a:rPr>
                        <a:t>.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  <a:tr h="205726">
                <a:tc gridSpan="4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subtotal</a:t>
                      </a:r>
                      <a:endParaRPr lang="en-GB" sz="16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6126" marR="66126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6126" marR="66126" marT="0" marB="0"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870" y="181979"/>
            <a:ext cx="565700" cy="60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6645" y="3707904"/>
            <a:ext cx="64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4. Escribe una versión correcta de las frases de ejercicio 3. </a:t>
            </a:r>
            <a:r>
              <a:rPr lang="es-ES_tradnl" i="1" dirty="0" smtClean="0"/>
              <a:t>(</a:t>
            </a:r>
            <a:r>
              <a:rPr lang="es-ES_tradnl" i="1" dirty="0" err="1" smtClean="0"/>
              <a:t>Write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correct</a:t>
            </a:r>
            <a:r>
              <a:rPr lang="es-ES_tradnl" i="1" dirty="0" smtClean="0"/>
              <a:t> </a:t>
            </a:r>
            <a:r>
              <a:rPr lang="es-ES_tradnl" i="1" dirty="0" err="1" smtClean="0"/>
              <a:t>versions</a:t>
            </a:r>
            <a:r>
              <a:rPr lang="es-ES_tradnl" i="1" dirty="0" smtClean="0"/>
              <a:t> of </a:t>
            </a:r>
            <a:r>
              <a:rPr lang="es-ES_tradnl" i="1" dirty="0" err="1" smtClean="0"/>
              <a:t>the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incorrect</a:t>
            </a:r>
            <a:r>
              <a:rPr lang="es-ES_tradnl" i="1" dirty="0" smtClean="0"/>
              <a:t> </a:t>
            </a:r>
            <a:r>
              <a:rPr lang="es-ES_tradnl" i="1" dirty="0" err="1" smtClean="0"/>
              <a:t>phrases</a:t>
            </a:r>
            <a:r>
              <a:rPr lang="es-ES_tradnl" i="1" dirty="0" smtClean="0"/>
              <a:t> in ex.3.  </a:t>
            </a:r>
            <a:r>
              <a:rPr lang="es-ES_tradnl" i="1" dirty="0" err="1" smtClean="0"/>
              <a:t>For</a:t>
            </a:r>
            <a:r>
              <a:rPr lang="es-ES_tradnl" i="1" dirty="0" smtClean="0"/>
              <a:t> </a:t>
            </a:r>
            <a:r>
              <a:rPr lang="es-ES_tradnl" i="1" dirty="0" err="1" smtClean="0"/>
              <a:t>any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that</a:t>
            </a:r>
            <a:r>
              <a:rPr lang="es-ES_tradnl" i="1" dirty="0" smtClean="0"/>
              <a:t> </a:t>
            </a:r>
            <a:r>
              <a:rPr lang="es-ES_tradnl" i="1" dirty="0" err="1" smtClean="0"/>
              <a:t>were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correct</a:t>
            </a:r>
            <a:r>
              <a:rPr lang="es-ES_tradnl" i="1" dirty="0" smtClean="0"/>
              <a:t>, </a:t>
            </a:r>
            <a:r>
              <a:rPr lang="es-ES_tradnl" i="1" dirty="0" err="1" smtClean="0"/>
              <a:t>change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one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detail</a:t>
            </a:r>
            <a:r>
              <a:rPr lang="es-ES_tradnl" i="1" dirty="0"/>
              <a:t> </a:t>
            </a:r>
            <a:r>
              <a:rPr lang="es-ES_tradnl" i="1" dirty="0" err="1" smtClean="0"/>
              <a:t>to</a:t>
            </a:r>
            <a:r>
              <a:rPr lang="es-ES_tradnl" i="1" dirty="0" smtClean="0"/>
              <a:t> </a:t>
            </a:r>
            <a:r>
              <a:rPr lang="es-ES_tradnl" i="1" dirty="0" err="1" smtClean="0"/>
              <a:t>make</a:t>
            </a:r>
            <a:r>
              <a:rPr lang="es-ES_tradnl" i="1" dirty="0" smtClean="0"/>
              <a:t> a new </a:t>
            </a:r>
            <a:r>
              <a:rPr lang="es-ES_tradnl" i="1" dirty="0" err="1" smtClean="0"/>
              <a:t>sentence</a:t>
            </a:r>
            <a:r>
              <a:rPr lang="es-ES_tradnl" i="1" dirty="0" smtClean="0"/>
              <a:t>).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069951"/>
              </p:ext>
            </p:extLst>
          </p:nvPr>
        </p:nvGraphicFramePr>
        <p:xfrm>
          <a:off x="287931" y="5004047"/>
          <a:ext cx="6336704" cy="3672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572171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anchor="ctr"/>
                </a:tc>
              </a:tr>
              <a:tr h="572171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anchor="ctr"/>
                </a:tc>
              </a:tr>
              <a:tr h="842689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anchor="ctr"/>
                </a:tc>
              </a:tr>
              <a:tr h="842689"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 anchor="ctr"/>
                </a:tc>
              </a:tr>
              <a:tr h="842689"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50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244" y="70538"/>
            <a:ext cx="6783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5. </a:t>
            </a:r>
            <a:r>
              <a:rPr lang="es-ES_tradnl" b="1" dirty="0" err="1" smtClean="0"/>
              <a:t>Pimp</a:t>
            </a:r>
            <a:r>
              <a:rPr lang="es-ES_tradnl" b="1" dirty="0" smtClean="0"/>
              <a:t> </a:t>
            </a:r>
            <a:r>
              <a:rPr lang="es-ES_tradnl" b="1" dirty="0" err="1" smtClean="0"/>
              <a:t>my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Spanish</a:t>
            </a:r>
            <a:r>
              <a:rPr lang="es-ES_tradnl" b="1" dirty="0" smtClean="0"/>
              <a:t>.  </a:t>
            </a:r>
            <a:r>
              <a:rPr lang="es-ES_tradnl" i="1" dirty="0" smtClean="0"/>
              <a:t>(</a:t>
            </a:r>
            <a:r>
              <a:rPr lang="es-ES_tradnl" i="1" dirty="0" err="1" smtClean="0"/>
              <a:t>Make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each</a:t>
            </a:r>
            <a:r>
              <a:rPr lang="es-ES_tradnl" i="1" dirty="0" smtClean="0"/>
              <a:t> </a:t>
            </a:r>
            <a:r>
              <a:rPr lang="es-ES_tradnl" i="1" dirty="0" err="1" smtClean="0"/>
              <a:t>phrase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longer</a:t>
            </a:r>
            <a:r>
              <a:rPr lang="es-ES_tradnl" i="1" dirty="0" smtClean="0"/>
              <a:t> and </a:t>
            </a:r>
            <a:r>
              <a:rPr lang="es-ES_tradnl" i="1" dirty="0" err="1" smtClean="0"/>
              <a:t>better</a:t>
            </a:r>
            <a:r>
              <a:rPr lang="es-ES_tradnl" i="1" dirty="0" smtClean="0"/>
              <a:t>).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872491"/>
              </p:ext>
            </p:extLst>
          </p:nvPr>
        </p:nvGraphicFramePr>
        <p:xfrm>
          <a:off x="260648" y="541293"/>
          <a:ext cx="6336704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1.  </a:t>
                      </a:r>
                      <a:r>
                        <a:rPr lang="en-GB" dirty="0" err="1" smtClean="0"/>
                        <a:t>Mi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película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favorita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es</a:t>
                      </a:r>
                      <a:r>
                        <a:rPr lang="en-GB" dirty="0" smtClean="0"/>
                        <a:t> The </a:t>
                      </a:r>
                      <a:r>
                        <a:rPr lang="en-GB" dirty="0" err="1" smtClean="0"/>
                        <a:t>Inbetweeners</a:t>
                      </a:r>
                      <a:r>
                        <a:rPr lang="en-GB" dirty="0" smtClean="0"/>
                        <a:t> ………………………………………………………………………………………………………………………………………………………………………………………………………………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r>
                        <a:rPr lang="en-GB" baseline="0" dirty="0" smtClean="0"/>
                        <a:t>  A mi padre le </a:t>
                      </a:r>
                      <a:r>
                        <a:rPr lang="en-GB" baseline="0" dirty="0" err="1" smtClean="0"/>
                        <a:t>gustan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películas</a:t>
                      </a:r>
                      <a:r>
                        <a:rPr lang="en-GB" baseline="0" dirty="0" smtClean="0"/>
                        <a:t> de </a:t>
                      </a:r>
                      <a:r>
                        <a:rPr lang="en-GB" baseline="0" dirty="0" err="1" smtClean="0"/>
                        <a:t>acción</a:t>
                      </a:r>
                      <a:r>
                        <a:rPr lang="en-GB" baseline="0" dirty="0" smtClean="0"/>
                        <a:t>  ………………………………………………………………………………………………………………………………………………………………………………………………………………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3.  Me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gustan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comedias</a:t>
                      </a:r>
                      <a:r>
                        <a:rPr lang="en-GB" baseline="0" dirty="0" smtClean="0"/>
                        <a:t>  ……………………………………………………………………………………………………………………………………………………………………………………………………………….</a:t>
                      </a:r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08929" y="4213701"/>
            <a:ext cx="6783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6. </a:t>
            </a:r>
            <a:r>
              <a:rPr lang="es-ES_tradnl" b="1" dirty="0" err="1" smtClean="0"/>
              <a:t>What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is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average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sentence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length</a:t>
            </a:r>
            <a:r>
              <a:rPr lang="es-ES_tradnl" b="1" dirty="0" smtClean="0"/>
              <a:t>? </a:t>
            </a:r>
            <a:r>
              <a:rPr lang="es-ES_tradnl" i="1" dirty="0" smtClean="0"/>
              <a:t>(i.e. </a:t>
            </a:r>
            <a:r>
              <a:rPr lang="es-ES_tradnl" i="1" dirty="0" err="1" smtClean="0"/>
              <a:t>the</a:t>
            </a:r>
            <a:r>
              <a:rPr lang="es-ES_tradnl" i="1" dirty="0" smtClean="0"/>
              <a:t> total </a:t>
            </a:r>
            <a:r>
              <a:rPr lang="es-ES_tradnl" i="1" dirty="0" err="1" smtClean="0"/>
              <a:t>number</a:t>
            </a:r>
            <a:r>
              <a:rPr lang="es-ES_tradnl" i="1" dirty="0" smtClean="0"/>
              <a:t> of </a:t>
            </a:r>
            <a:r>
              <a:rPr lang="es-ES_tradnl" i="1" dirty="0" err="1" smtClean="0"/>
              <a:t>words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divided</a:t>
            </a:r>
            <a:r>
              <a:rPr lang="es-ES_tradnl" i="1" dirty="0" smtClean="0"/>
              <a:t> </a:t>
            </a:r>
            <a:r>
              <a:rPr lang="es-ES_tradnl" i="1" dirty="0" err="1" smtClean="0"/>
              <a:t>by</a:t>
            </a:r>
            <a:r>
              <a:rPr lang="es-ES_tradnl" i="1" dirty="0" smtClean="0"/>
              <a:t> 3.  </a:t>
            </a:r>
            <a:r>
              <a:rPr lang="es-ES_tradnl" i="1" dirty="0" err="1" smtClean="0"/>
              <a:t>Is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is</a:t>
            </a:r>
            <a:r>
              <a:rPr lang="es-ES_tradnl" i="1" dirty="0" smtClean="0"/>
              <a:t> &gt; </a:t>
            </a:r>
            <a:r>
              <a:rPr lang="es-ES_tradnl" i="1" dirty="0" err="1" smtClean="0"/>
              <a:t>or</a:t>
            </a:r>
            <a:r>
              <a:rPr lang="es-ES_tradnl" i="1" dirty="0" smtClean="0"/>
              <a:t> &lt; 10?</a:t>
            </a:r>
            <a:endParaRPr lang="en-GB" dirty="0"/>
          </a:p>
        </p:txBody>
      </p:sp>
      <p:pic>
        <p:nvPicPr>
          <p:cNvPr id="5" name="Picture 4" descr="custardcream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9"/>
          <a:stretch/>
        </p:blipFill>
        <p:spPr bwMode="auto">
          <a:xfrm>
            <a:off x="5562770" y="439870"/>
            <a:ext cx="1125658" cy="678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1401" y="4974484"/>
            <a:ext cx="6783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/>
              <a:t>7</a:t>
            </a:r>
            <a:r>
              <a:rPr lang="es-ES_tradnl" b="1" dirty="0" smtClean="0"/>
              <a:t>. Un SMS.  Escribe este mensaje en español. </a:t>
            </a:r>
            <a:r>
              <a:rPr lang="es-ES_tradnl" i="1" dirty="0" smtClean="0"/>
              <a:t>(</a:t>
            </a:r>
            <a:r>
              <a:rPr lang="es-ES_tradnl" i="1" dirty="0" err="1" smtClean="0"/>
              <a:t>Write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this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text</a:t>
            </a:r>
            <a:r>
              <a:rPr lang="es-ES_tradnl" i="1" dirty="0" smtClean="0"/>
              <a:t> </a:t>
            </a:r>
            <a:r>
              <a:rPr lang="es-ES_tradnl" i="1" dirty="0" err="1" smtClean="0"/>
              <a:t>message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out</a:t>
            </a:r>
            <a:r>
              <a:rPr lang="es-ES_tradnl" i="1" dirty="0" smtClean="0"/>
              <a:t> in full).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583278" y="5508104"/>
            <a:ext cx="2983849" cy="3365024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 smtClean="0"/>
              <a:t>Me </a:t>
            </a:r>
            <a:r>
              <a:rPr lang="en-GB" dirty="0" err="1" smtClean="0"/>
              <a:t>llamo</a:t>
            </a:r>
            <a:r>
              <a:rPr lang="en-GB" dirty="0" smtClean="0"/>
              <a:t> Felipe .................</a:t>
            </a:r>
            <a:br>
              <a:rPr lang="en-GB" dirty="0" smtClean="0"/>
            </a:br>
            <a:r>
              <a:rPr lang="en-GB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191401" y="5702018"/>
            <a:ext cx="2983849" cy="1477328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GB" dirty="0" smtClean="0"/>
              <a:t>M </a:t>
            </a:r>
            <a:r>
              <a:rPr lang="en-GB" dirty="0" err="1" smtClean="0"/>
              <a:t>ym</a:t>
            </a:r>
            <a:r>
              <a:rPr lang="en-GB" dirty="0" smtClean="0"/>
              <a:t> Felipe I m </a:t>
            </a:r>
            <a:r>
              <a:rPr lang="en-GB" dirty="0" err="1" smtClean="0"/>
              <a:t>gst</a:t>
            </a:r>
            <a:r>
              <a:rPr lang="en-GB" dirty="0" smtClean="0"/>
              <a:t> </a:t>
            </a:r>
            <a:r>
              <a:rPr lang="en-GB" dirty="0" err="1" smtClean="0"/>
              <a:t>muxo</a:t>
            </a:r>
            <a:r>
              <a:rPr lang="en-GB" dirty="0" smtClean="0"/>
              <a:t> </a:t>
            </a:r>
            <a:r>
              <a:rPr lang="en-GB" dirty="0" err="1" smtClean="0"/>
              <a:t>ir</a:t>
            </a:r>
            <a:r>
              <a:rPr lang="en-GB" dirty="0" smtClean="0"/>
              <a:t> al </a:t>
            </a:r>
            <a:r>
              <a:rPr lang="en-GB" dirty="0" err="1" smtClean="0"/>
              <a:t>cne</a:t>
            </a:r>
            <a:r>
              <a:rPr lang="en-GB" dirty="0" smtClean="0"/>
              <a:t> </a:t>
            </a:r>
            <a:r>
              <a:rPr lang="en-GB" dirty="0" err="1" smtClean="0"/>
              <a:t>cn</a:t>
            </a:r>
            <a:r>
              <a:rPr lang="en-GB" dirty="0" smtClean="0"/>
              <a:t> </a:t>
            </a:r>
            <a:r>
              <a:rPr lang="en-GB" dirty="0" err="1" smtClean="0"/>
              <a:t>ms</a:t>
            </a:r>
            <a:r>
              <a:rPr lang="en-GB" dirty="0" smtClean="0"/>
              <a:t> </a:t>
            </a:r>
            <a:r>
              <a:rPr lang="en-GB" dirty="0" err="1" smtClean="0"/>
              <a:t>amgs</a:t>
            </a:r>
            <a:r>
              <a:rPr lang="en-GB" dirty="0" smtClean="0"/>
              <a:t>.  </a:t>
            </a:r>
            <a:r>
              <a:rPr lang="en-GB" dirty="0" err="1" smtClean="0"/>
              <a:t>Vy</a:t>
            </a:r>
            <a:r>
              <a:rPr lang="en-GB" dirty="0" smtClean="0"/>
              <a:t> </a:t>
            </a:r>
            <a:r>
              <a:rPr lang="en-GB" dirty="0" err="1" smtClean="0"/>
              <a:t>smpre</a:t>
            </a:r>
            <a:r>
              <a:rPr lang="en-GB" dirty="0" smtClean="0"/>
              <a:t> </a:t>
            </a:r>
            <a:r>
              <a:rPr lang="en-GB" dirty="0" err="1" smtClean="0"/>
              <a:t>ls</a:t>
            </a:r>
            <a:r>
              <a:rPr lang="en-GB" dirty="0" smtClean="0"/>
              <a:t> </a:t>
            </a:r>
            <a:r>
              <a:rPr lang="en-GB" dirty="0" err="1" smtClean="0"/>
              <a:t>findes</a:t>
            </a:r>
            <a:r>
              <a:rPr lang="en-GB" dirty="0" smtClean="0"/>
              <a:t>.  Ms </a:t>
            </a:r>
            <a:r>
              <a:rPr lang="en-GB" dirty="0" err="1" smtClean="0"/>
              <a:t>plclas</a:t>
            </a:r>
            <a:r>
              <a:rPr lang="en-GB" dirty="0" smtClean="0"/>
              <a:t> </a:t>
            </a:r>
            <a:r>
              <a:rPr lang="en-GB" dirty="0" err="1" smtClean="0"/>
              <a:t>fvrtas</a:t>
            </a:r>
            <a:r>
              <a:rPr lang="en-GB" dirty="0" smtClean="0"/>
              <a:t> </a:t>
            </a:r>
            <a:r>
              <a:rPr lang="en-GB" dirty="0" err="1" smtClean="0"/>
              <a:t>sn</a:t>
            </a:r>
            <a:r>
              <a:rPr lang="en-GB" dirty="0" smtClean="0"/>
              <a:t> </a:t>
            </a:r>
            <a:r>
              <a:rPr lang="en-GB" dirty="0" err="1" smtClean="0"/>
              <a:t>ls</a:t>
            </a:r>
            <a:r>
              <a:rPr lang="en-GB" dirty="0" smtClean="0"/>
              <a:t> </a:t>
            </a:r>
            <a:r>
              <a:rPr lang="en-GB" dirty="0" err="1" smtClean="0"/>
              <a:t>plclas</a:t>
            </a:r>
            <a:r>
              <a:rPr lang="en-GB" dirty="0" smtClean="0"/>
              <a:t> d </a:t>
            </a:r>
            <a:r>
              <a:rPr lang="en-GB" dirty="0" err="1" smtClean="0"/>
              <a:t>grra</a:t>
            </a:r>
            <a:r>
              <a:rPr lang="en-GB" dirty="0" smtClean="0"/>
              <a:t> </a:t>
            </a:r>
            <a:r>
              <a:rPr lang="en-GB" dirty="0" err="1" smtClean="0"/>
              <a:t>xq</a:t>
            </a:r>
            <a:r>
              <a:rPr lang="en-GB" dirty="0" smtClean="0"/>
              <a:t> </a:t>
            </a:r>
            <a:r>
              <a:rPr lang="en-GB" dirty="0" err="1" smtClean="0"/>
              <a:t>sn</a:t>
            </a:r>
            <a:r>
              <a:rPr lang="en-GB" dirty="0" smtClean="0"/>
              <a:t> my </a:t>
            </a:r>
            <a:r>
              <a:rPr lang="en-GB" dirty="0" err="1" smtClean="0"/>
              <a:t>mocnants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096" y="7389440"/>
            <a:ext cx="742458" cy="75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26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689175"/>
              </p:ext>
            </p:extLst>
          </p:nvPr>
        </p:nvGraphicFramePr>
        <p:xfrm>
          <a:off x="72008" y="629504"/>
          <a:ext cx="3573016" cy="26105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6508"/>
                <a:gridCol w="1786508"/>
              </a:tblGrid>
              <a:tr h="606022">
                <a:tc>
                  <a:txBody>
                    <a:bodyPr/>
                    <a:lstStyle/>
                    <a:p>
                      <a:pPr algn="l"/>
                      <a:r>
                        <a:rPr lang="en-GB" sz="1800" dirty="0" err="1" smtClean="0"/>
                        <a:t>más</a:t>
                      </a:r>
                      <a:r>
                        <a:rPr lang="en-GB" sz="1800" dirty="0" smtClean="0"/>
                        <a:t> ………</a:t>
                      </a:r>
                      <a:r>
                        <a:rPr lang="en-GB" sz="1800" dirty="0" err="1" smtClean="0"/>
                        <a:t>que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more……than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60602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menos</a:t>
                      </a:r>
                      <a:r>
                        <a:rPr lang="en-GB" sz="1800" dirty="0" smtClean="0"/>
                        <a:t>…….</a:t>
                      </a:r>
                      <a:r>
                        <a:rPr lang="en-GB" sz="1800" dirty="0" err="1" smtClean="0"/>
                        <a:t>que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less………than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35110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mejor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que</a:t>
                      </a:r>
                      <a:r>
                        <a:rPr lang="en-GB" sz="1800" dirty="0" smtClean="0"/>
                        <a:t>…….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better than……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351108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peor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que</a:t>
                      </a:r>
                      <a:r>
                        <a:rPr lang="en-GB" sz="1800" dirty="0" smtClean="0"/>
                        <a:t>………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worse</a:t>
                      </a:r>
                      <a:r>
                        <a:rPr lang="en-GB" sz="1800" baseline="0" dirty="0" smtClean="0"/>
                        <a:t> than……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606022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tan………</a:t>
                      </a:r>
                      <a:r>
                        <a:rPr lang="en-GB" sz="1800" dirty="0" err="1" smtClean="0"/>
                        <a:t>como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as…………..as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8640" y="336580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¡</a:t>
            </a:r>
            <a:r>
              <a:rPr lang="en-GB" dirty="0" err="1" smtClean="0"/>
              <a:t>Ojo</a:t>
            </a:r>
            <a:r>
              <a:rPr lang="en-GB" dirty="0" smtClean="0"/>
              <a:t>! You have to make sure your adjective agrees with the noun it’s describing.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579291"/>
              </p:ext>
            </p:extLst>
          </p:nvPr>
        </p:nvGraphicFramePr>
        <p:xfrm>
          <a:off x="3717033" y="611560"/>
          <a:ext cx="2898320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59"/>
                <a:gridCol w="1458161"/>
              </a:tblGrid>
              <a:tr h="549596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barato</a:t>
                      </a:r>
                      <a:r>
                        <a:rPr lang="en-GB" sz="1800" dirty="0" smtClean="0"/>
                        <a:t>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(cheap)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caro</a:t>
                      </a:r>
                      <a:r>
                        <a:rPr lang="en-GB" sz="1800" dirty="0" smtClean="0"/>
                        <a:t>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(expensive)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549596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fácil</a:t>
                      </a:r>
                      <a:r>
                        <a:rPr lang="en-GB" sz="1800" dirty="0" smtClean="0"/>
                        <a:t>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(easy)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difícil</a:t>
                      </a:r>
                      <a:r>
                        <a:rPr lang="en-GB" sz="1800" dirty="0" smtClean="0"/>
                        <a:t>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(difficult)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549596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peligroso</a:t>
                      </a:r>
                      <a:r>
                        <a:rPr lang="en-GB" sz="1800" dirty="0" smtClean="0"/>
                        <a:t> (dangerous)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seguro</a:t>
                      </a:r>
                      <a:r>
                        <a:rPr lang="en-GB" sz="1800" dirty="0" smtClean="0"/>
                        <a:t>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(safe)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  <a:tr h="549596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/>
                        <a:t>rápido</a:t>
                      </a:r>
                      <a:r>
                        <a:rPr lang="en-GB" sz="1800" dirty="0" smtClean="0"/>
                        <a:t>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(fast)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lento 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(slow)</a:t>
                      </a:r>
                      <a:endParaRPr lang="en-GB" sz="1800" dirty="0"/>
                    </a:p>
                  </a:txBody>
                  <a:tcPr marL="68580" marR="68580" marT="60960" marB="6096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064851"/>
              </p:ext>
            </p:extLst>
          </p:nvPr>
        </p:nvGraphicFramePr>
        <p:xfrm>
          <a:off x="188640" y="4355976"/>
          <a:ext cx="6534726" cy="45365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34726"/>
              </a:tblGrid>
              <a:tr h="77059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  I prefer watching TV to going to the cinema</a:t>
                      </a:r>
                      <a:r>
                        <a:rPr lang="en-GB" sz="1600" baseline="0" dirty="0" smtClean="0"/>
                        <a:t> because it’s much cheaper.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</a:tr>
              <a:tr h="65668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60960" marB="60960"/>
                </a:tc>
              </a:tr>
              <a:tr h="1133462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  I like watching programmes on </a:t>
                      </a:r>
                      <a:r>
                        <a:rPr lang="en-GB" sz="1600" dirty="0" err="1" smtClean="0"/>
                        <a:t>Iplayer</a:t>
                      </a:r>
                      <a:r>
                        <a:rPr lang="en-GB" sz="1600" dirty="0" smtClean="0"/>
                        <a:t> because it’s easier</a:t>
                      </a:r>
                      <a:r>
                        <a:rPr lang="en-GB" sz="1600" baseline="0" dirty="0" smtClean="0"/>
                        <a:t> to watch when you want.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</a:tr>
              <a:tr h="65668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60960" marB="60960"/>
                </a:tc>
              </a:tr>
              <a:tr h="662387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3  I also like downloading videos from YouTube.</a:t>
                      </a:r>
                      <a:r>
                        <a:rPr lang="en-GB" sz="1600" baseline="0" dirty="0" smtClean="0"/>
                        <a:t>  It’s safer to download them because sometimes they take them down. </a:t>
                      </a:r>
                      <a:r>
                        <a:rPr lang="en-GB" sz="1600" i="1" baseline="0" dirty="0" smtClean="0"/>
                        <a:t>(</a:t>
                      </a:r>
                      <a:r>
                        <a:rPr lang="en-GB" sz="1600" i="1" baseline="0" dirty="0" err="1" smtClean="0"/>
                        <a:t>bajar</a:t>
                      </a:r>
                      <a:r>
                        <a:rPr lang="en-GB" sz="1600" i="1" baseline="0" dirty="0" smtClean="0"/>
                        <a:t> – to take down)</a:t>
                      </a:r>
                      <a:endParaRPr lang="en-GB" sz="1600" i="1" dirty="0"/>
                    </a:p>
                  </a:txBody>
                  <a:tcPr marL="68580" marR="68580" marT="60960" marB="60960"/>
                </a:tc>
              </a:tr>
              <a:tr h="65668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60960" marB="60960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08929" y="179512"/>
            <a:ext cx="6783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/>
              <a:t>8</a:t>
            </a:r>
            <a:r>
              <a:rPr lang="es-ES_tradnl" b="1" dirty="0" smtClean="0"/>
              <a:t>. Vamos a comparar 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49" y="3688973"/>
            <a:ext cx="877348" cy="502395"/>
          </a:xfrm>
          <a:prstGeom prst="rect">
            <a:avLst/>
          </a:prstGeom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04" y="107504"/>
            <a:ext cx="576064" cy="58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82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4313" y="214313"/>
            <a:ext cx="6357937" cy="42862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400" b="1" dirty="0" smtClean="0">
                <a:solidFill>
                  <a:srgbClr val="FFFFFF"/>
                </a:solidFill>
              </a:rPr>
              <a:t>9 </a:t>
            </a:r>
            <a:r>
              <a:rPr lang="en-GB" sz="2400" b="1" dirty="0" err="1" smtClean="0">
                <a:solidFill>
                  <a:srgbClr val="FFFFFF"/>
                </a:solidFill>
              </a:rPr>
              <a:t>Desafío</a:t>
            </a:r>
            <a:r>
              <a:rPr lang="en-GB" sz="2400" b="1" dirty="0" smtClean="0">
                <a:solidFill>
                  <a:srgbClr val="FFFFFF"/>
                </a:solidFill>
              </a:rPr>
              <a:t> </a:t>
            </a:r>
            <a:r>
              <a:rPr lang="en-GB" sz="2400" b="1" dirty="0">
                <a:solidFill>
                  <a:srgbClr val="FFFFFF"/>
                </a:solidFill>
              </a:rPr>
              <a:t>de </a:t>
            </a:r>
            <a:r>
              <a:rPr lang="en-GB" sz="2400" b="1" dirty="0" err="1">
                <a:solidFill>
                  <a:srgbClr val="FFFFFF"/>
                </a:solidFill>
              </a:rPr>
              <a:t>vocabulario</a:t>
            </a:r>
            <a:r>
              <a:rPr lang="en-GB" sz="2400" b="1" dirty="0">
                <a:solidFill>
                  <a:srgbClr val="FFFFFF"/>
                </a:solidFill>
              </a:rPr>
              <a:t> </a:t>
            </a:r>
            <a:r>
              <a:rPr lang="en-GB" sz="2400" b="1" dirty="0" smtClean="0">
                <a:solidFill>
                  <a:srgbClr val="FFFFFF"/>
                </a:solidFill>
              </a:rPr>
              <a:t>– el cine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013859"/>
              </p:ext>
            </p:extLst>
          </p:nvPr>
        </p:nvGraphicFramePr>
        <p:xfrm>
          <a:off x="285750" y="684213"/>
          <a:ext cx="6456363" cy="7014684"/>
        </p:xfrm>
        <a:graphic>
          <a:graphicData uri="http://schemas.openxmlformats.org/drawingml/2006/table">
            <a:tbl>
              <a:tblPr/>
              <a:tblGrid>
                <a:gridCol w="6456363"/>
              </a:tblGrid>
              <a:tr h="346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al cine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 son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caras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mucho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terror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aunque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 mi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madre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no le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terror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dice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son 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  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año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pasado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fui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excursión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teatro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Londres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y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fuimos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gustó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mucho 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teatro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el ______________ era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enorme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favorita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Twilight  -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guay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!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7.  Los 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principales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Twilight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tienen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carácteres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interesantes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8.  En mi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opinión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Star Wars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tiene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sonora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fantástica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del compositor John Williams.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9.  No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nada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extranjeras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molestan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los ___________________.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Tampoco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voces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los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actores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no son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auténticas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tarda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más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8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12.  La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última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Harry Potter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tuvo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efectos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buenos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más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otras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Harry Potter.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14.  No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5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Prefiero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_______________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87162"/>
              </p:ext>
            </p:extLst>
          </p:nvPr>
        </p:nvGraphicFramePr>
        <p:xfrm>
          <a:off x="404813" y="7885113"/>
          <a:ext cx="6167437" cy="1097130"/>
        </p:xfrm>
        <a:graphic>
          <a:graphicData uri="http://schemas.openxmlformats.org/drawingml/2006/table">
            <a:tbl>
              <a:tblPr/>
              <a:tblGrid>
                <a:gridCol w="1233487"/>
                <a:gridCol w="1233488"/>
                <a:gridCol w="1233487"/>
                <a:gridCol w="1233488"/>
                <a:gridCol w="1233487"/>
              </a:tblGrid>
              <a:tr h="143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personajes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largometraje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obra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teatro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románticas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miedo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escalofriantes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subtítulos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entradas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dobladas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especiales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escenario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violenta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aventuras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04" y="107504"/>
            <a:ext cx="576064" cy="58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543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837558"/>
              </p:ext>
            </p:extLst>
          </p:nvPr>
        </p:nvGraphicFramePr>
        <p:xfrm>
          <a:off x="188640" y="1261426"/>
          <a:ext cx="6462717" cy="76310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6093"/>
                <a:gridCol w="3532063"/>
                <a:gridCol w="495371"/>
                <a:gridCol w="529730"/>
                <a:gridCol w="529730"/>
                <a:gridCol w="529730"/>
              </a:tblGrid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 like comedies 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2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because they make me laugh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3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 like horror films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5210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4</a:t>
                      </a: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because they make</a:t>
                      </a:r>
                      <a:r>
                        <a:rPr lang="en-GB" sz="1600" baseline="0" dirty="0" smtClean="0"/>
                        <a:t> me scared</a:t>
                      </a:r>
                      <a:endParaRPr lang="en-GB" sz="16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5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my mum</a:t>
                      </a:r>
                      <a:r>
                        <a:rPr lang="en-GB" sz="1600" baseline="0" dirty="0" smtClean="0"/>
                        <a:t> loves soap operas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6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like </a:t>
                      </a:r>
                      <a:r>
                        <a:rPr lang="en-GB" sz="1600" dirty="0" err="1" smtClean="0"/>
                        <a:t>Eastenders</a:t>
                      </a:r>
                      <a:r>
                        <a:rPr lang="en-GB" sz="1600" dirty="0" smtClean="0"/>
                        <a:t> for</a:t>
                      </a:r>
                      <a:r>
                        <a:rPr lang="en-GB" sz="1600" baseline="0" dirty="0" smtClean="0"/>
                        <a:t> example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7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my dad likes sports programmes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</a:tr>
              <a:tr h="66995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8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my favourite programme</a:t>
                      </a:r>
                      <a:r>
                        <a:rPr lang="en-GB" sz="1600" baseline="0" dirty="0" smtClean="0"/>
                        <a:t> is Educating Essex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9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it is a reality show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10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it takes</a:t>
                      </a:r>
                      <a:r>
                        <a:rPr lang="en-GB" sz="1600" baseline="0" dirty="0" smtClean="0"/>
                        <a:t> place in Essex in England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dirty="0" smtClean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11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it’s about life in a school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12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it’s a programme</a:t>
                      </a:r>
                      <a:r>
                        <a:rPr lang="en-GB" sz="1600" baseline="0" dirty="0" smtClean="0"/>
                        <a:t> for teenagers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13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I prefer watching </a:t>
                      </a:r>
                      <a:r>
                        <a:rPr lang="en-GB" sz="1600" dirty="0" err="1" smtClean="0"/>
                        <a:t>tv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14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because it</a:t>
                      </a:r>
                      <a:r>
                        <a:rPr lang="en-GB" sz="1600" baseline="0" dirty="0" smtClean="0"/>
                        <a:t> is cheaper than…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  <a:tr h="40145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15</a:t>
                      </a: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going to the cinema</a:t>
                      </a:r>
                      <a:endParaRPr lang="en-GB" sz="16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eaLnBrk="1" hangingPunct="1">
                        <a:spcBef>
                          <a:spcPct val="50000"/>
                        </a:spcBef>
                      </a:pPr>
                      <a:endParaRPr lang="en-GB" sz="2400" dirty="0"/>
                    </a:p>
                  </a:txBody>
                  <a:tcPr marL="68580" marR="68580" marT="60960" marB="60960" anchor="ctr"/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160" y="179512"/>
            <a:ext cx="1721866" cy="93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0648" y="179512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10.  Get the ‘snowball’ effect by testing and being tested by a partner on these phrases.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15110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4313" y="214313"/>
            <a:ext cx="6357937" cy="42862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400" b="1" dirty="0" smtClean="0">
                <a:solidFill>
                  <a:srgbClr val="FFFFFF"/>
                </a:solidFill>
              </a:rPr>
              <a:t>11 </a:t>
            </a:r>
            <a:r>
              <a:rPr lang="en-GB" sz="2400" b="1" dirty="0" err="1" smtClean="0">
                <a:solidFill>
                  <a:srgbClr val="FFFFFF"/>
                </a:solidFill>
              </a:rPr>
              <a:t>Desafío</a:t>
            </a:r>
            <a:r>
              <a:rPr lang="en-GB" sz="2400" b="1" dirty="0" smtClean="0">
                <a:solidFill>
                  <a:srgbClr val="FFFFFF"/>
                </a:solidFill>
              </a:rPr>
              <a:t> </a:t>
            </a:r>
            <a:r>
              <a:rPr lang="en-GB" sz="2400" b="1" dirty="0">
                <a:solidFill>
                  <a:srgbClr val="FFFFFF"/>
                </a:solidFill>
              </a:rPr>
              <a:t>de </a:t>
            </a:r>
            <a:r>
              <a:rPr lang="en-GB" sz="2400" b="1" dirty="0" err="1" smtClean="0">
                <a:solidFill>
                  <a:srgbClr val="FFFFFF"/>
                </a:solidFill>
              </a:rPr>
              <a:t>vocabulario</a:t>
            </a:r>
            <a:r>
              <a:rPr lang="en-GB" sz="2400" b="1" dirty="0" smtClean="0">
                <a:solidFill>
                  <a:srgbClr val="FFFFFF"/>
                </a:solidFill>
              </a:rPr>
              <a:t> – el cine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124871"/>
              </p:ext>
            </p:extLst>
          </p:nvPr>
        </p:nvGraphicFramePr>
        <p:xfrm>
          <a:off x="260648" y="828232"/>
          <a:ext cx="6456363" cy="7920232"/>
        </p:xfrm>
        <a:graphic>
          <a:graphicData uri="http://schemas.openxmlformats.org/drawingml/2006/table">
            <a:tbl>
              <a:tblPr/>
              <a:tblGrid>
                <a:gridCol w="6456363"/>
              </a:tblGrid>
              <a:tr h="391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al cine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e____________ son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caras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mucho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terror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aunque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 mi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madre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no le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terror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dice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son e________________.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  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año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pasado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fui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excursión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teatro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Londres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y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fuimos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o_____________________.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gustó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mucho 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teatro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el e______________ era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enorme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p________________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favorita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Twilight  -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guay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!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7.  Los p________________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principales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Twilight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tienen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carácteres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interesantes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8.  En mi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opinión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Star Wars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tiene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b____________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sonora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fantástica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–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del compositor John Williams.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9.  No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nada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extranjeras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molestan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los s___________________.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Tampoco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voces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los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actores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no son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auténticas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l________________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tarda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más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hora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8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12.  La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última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Harry Potter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tuvo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efectos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buenos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más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v_____________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otras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Harry Potter.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14.  No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r____________.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15. 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Prefiero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a_______________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04" y="107504"/>
            <a:ext cx="576064" cy="58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04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14" y="181253"/>
            <a:ext cx="578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12. Escribe de memoria y contesta estas preguntas. </a:t>
            </a:r>
            <a:r>
              <a:rPr lang="es-ES_tradnl" i="1" dirty="0" smtClean="0"/>
              <a:t>(</a:t>
            </a:r>
            <a:r>
              <a:rPr lang="es-ES_tradnl" i="1" dirty="0" err="1" smtClean="0"/>
              <a:t>Answer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the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Qs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from</a:t>
            </a:r>
            <a:r>
              <a:rPr lang="es-ES_tradnl" i="1" dirty="0" smtClean="0"/>
              <a:t> </a:t>
            </a:r>
            <a:r>
              <a:rPr lang="es-ES_tradnl" i="1" dirty="0" err="1" smtClean="0"/>
              <a:t>memory</a:t>
            </a:r>
            <a:r>
              <a:rPr lang="es-ES_tradnl" i="1" dirty="0" smtClean="0"/>
              <a:t>).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56640"/>
              </p:ext>
            </p:extLst>
          </p:nvPr>
        </p:nvGraphicFramePr>
        <p:xfrm>
          <a:off x="260648" y="971600"/>
          <a:ext cx="6264696" cy="8004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4696"/>
              </a:tblGrid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1.</a:t>
                      </a:r>
                      <a:r>
                        <a:rPr lang="en-GB" b="1" baseline="0" dirty="0" smtClean="0"/>
                        <a:t>  </a:t>
                      </a:r>
                      <a:r>
                        <a:rPr lang="en-GB" b="1" dirty="0" smtClean="0"/>
                        <a:t>¿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te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gusta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ver</a:t>
                      </a:r>
                      <a:r>
                        <a:rPr lang="en-GB" b="1" dirty="0" smtClean="0"/>
                        <a:t> en la </a:t>
                      </a:r>
                      <a:r>
                        <a:rPr lang="en-GB" b="1" dirty="0" err="1" smtClean="0"/>
                        <a:t>tele</a:t>
                      </a:r>
                      <a:r>
                        <a:rPr lang="en-GB" b="1" dirty="0" smtClean="0"/>
                        <a:t>? ¿</a:t>
                      </a:r>
                      <a:r>
                        <a:rPr lang="en-GB" b="1" dirty="0" err="1" smtClean="0"/>
                        <a:t>Por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?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2.  ¿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programas</a:t>
                      </a:r>
                      <a:r>
                        <a:rPr lang="en-GB" b="1" dirty="0" smtClean="0"/>
                        <a:t> no </a:t>
                      </a:r>
                      <a:r>
                        <a:rPr lang="en-GB" b="1" dirty="0" err="1" smtClean="0"/>
                        <a:t>te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gustan</a:t>
                      </a:r>
                      <a:r>
                        <a:rPr lang="en-GB" b="1" dirty="0" smtClean="0"/>
                        <a:t>?  ¿</a:t>
                      </a:r>
                      <a:r>
                        <a:rPr lang="en-GB" b="1" dirty="0" err="1" smtClean="0"/>
                        <a:t>Por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no?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3.  ¿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programas</a:t>
                      </a:r>
                      <a:r>
                        <a:rPr lang="en-GB" b="1" dirty="0" smtClean="0"/>
                        <a:t> le </a:t>
                      </a:r>
                      <a:r>
                        <a:rPr lang="en-GB" b="1" dirty="0" err="1" smtClean="0"/>
                        <a:t>gustan</a:t>
                      </a:r>
                      <a:r>
                        <a:rPr lang="en-GB" b="1" dirty="0" smtClean="0"/>
                        <a:t> a </a:t>
                      </a:r>
                      <a:r>
                        <a:rPr lang="en-GB" b="1" dirty="0" err="1" smtClean="0"/>
                        <a:t>tu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familia</a:t>
                      </a:r>
                      <a:r>
                        <a:rPr lang="en-GB" b="1" dirty="0" smtClean="0"/>
                        <a:t>?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4.  Describe </a:t>
                      </a:r>
                      <a:r>
                        <a:rPr lang="en-GB" b="1" dirty="0" err="1" smtClean="0"/>
                        <a:t>tu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programa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favorito</a:t>
                      </a:r>
                      <a:r>
                        <a:rPr lang="en-GB" b="1" dirty="0" smtClean="0"/>
                        <a:t> (extended answer - ¿</a:t>
                      </a:r>
                      <a:r>
                        <a:rPr lang="en-GB" b="1" dirty="0" err="1" smtClean="0"/>
                        <a:t>Dónde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tiene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lugar</a:t>
                      </a:r>
                      <a:r>
                        <a:rPr lang="en-GB" b="1" dirty="0" smtClean="0"/>
                        <a:t>?  ¿De 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trata</a:t>
                      </a:r>
                      <a:r>
                        <a:rPr lang="en-GB" b="1" dirty="0" smtClean="0"/>
                        <a:t>? ¿Para </a:t>
                      </a:r>
                      <a:r>
                        <a:rPr lang="en-GB" b="1" dirty="0" err="1" smtClean="0"/>
                        <a:t>quién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es</a:t>
                      </a:r>
                      <a:r>
                        <a:rPr lang="en-GB" b="1" dirty="0" smtClean="0"/>
                        <a:t>? ¿</a:t>
                      </a:r>
                      <a:r>
                        <a:rPr lang="en-GB" b="1" dirty="0" err="1" smtClean="0"/>
                        <a:t>Por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te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gusta</a:t>
                      </a:r>
                      <a:r>
                        <a:rPr lang="en-GB" b="1" dirty="0" smtClean="0"/>
                        <a:t>?)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5.  ¿</a:t>
                      </a:r>
                      <a:r>
                        <a:rPr lang="en-GB" b="1" dirty="0" err="1" smtClean="0"/>
                        <a:t>Te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gusta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ir</a:t>
                      </a:r>
                      <a:r>
                        <a:rPr lang="en-GB" b="1" dirty="0" smtClean="0"/>
                        <a:t> al cine?</a:t>
                      </a:r>
                    </a:p>
                  </a:txBody>
                  <a:tcPr/>
                </a:tc>
              </a:tr>
              <a:tr h="80572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6.  ¿</a:t>
                      </a:r>
                      <a:r>
                        <a:rPr lang="en-GB" b="1" dirty="0" err="1" smtClean="0"/>
                        <a:t>Qué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tipo</a:t>
                      </a:r>
                      <a:r>
                        <a:rPr lang="en-GB" b="1" dirty="0" smtClean="0"/>
                        <a:t> de </a:t>
                      </a:r>
                      <a:r>
                        <a:rPr lang="en-GB" b="1" dirty="0" err="1" smtClean="0"/>
                        <a:t>película</a:t>
                      </a:r>
                      <a:r>
                        <a:rPr lang="en-GB" b="1" dirty="0" smtClean="0"/>
                        <a:t> </a:t>
                      </a:r>
                      <a:r>
                        <a:rPr lang="en-GB" b="1" dirty="0" err="1" smtClean="0"/>
                        <a:t>prefieres</a:t>
                      </a:r>
                      <a:r>
                        <a:rPr lang="en-GB" b="1" dirty="0" smtClean="0"/>
                        <a:t>?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203" y="181253"/>
            <a:ext cx="955794" cy="81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 descr="family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572" y="3203848"/>
            <a:ext cx="900416" cy="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MCj0311866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355" y="6444208"/>
            <a:ext cx="593487" cy="62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355" y="1187624"/>
            <a:ext cx="575838" cy="5565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19" descr="19060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585">
            <a:off x="6130877" y="7658587"/>
            <a:ext cx="651594" cy="5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5" descr="shsh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227">
            <a:off x="5553033" y="7626826"/>
            <a:ext cx="412520" cy="55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92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32" y="10750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Ayuda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repasar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DESCRIBIR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UNA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PELíCULA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49" y="509560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1. Vocabulario </a:t>
            </a:r>
            <a:r>
              <a:rPr lang="es-ES_tradnl" b="1" dirty="0"/>
              <a:t>necesario</a:t>
            </a:r>
            <a:r>
              <a:rPr lang="es-ES_tradnl" b="1" dirty="0" smtClean="0"/>
              <a:t>: Look at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next</a:t>
            </a:r>
            <a:r>
              <a:rPr lang="es-ES_tradnl" b="1" dirty="0" smtClean="0"/>
              <a:t> 2 </a:t>
            </a:r>
            <a:r>
              <a:rPr lang="es-ES_tradnl" b="1" dirty="0" err="1" smtClean="0"/>
              <a:t>pages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vocabulary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choose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most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important</a:t>
            </a:r>
            <a:r>
              <a:rPr lang="es-ES_tradnl" b="1" dirty="0" smtClean="0"/>
              <a:t> 20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for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describing</a:t>
            </a:r>
            <a:r>
              <a:rPr lang="es-ES_tradnl" b="1" dirty="0" smtClean="0"/>
              <a:t> a film.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907285"/>
              </p:ext>
            </p:extLst>
          </p:nvPr>
        </p:nvGraphicFramePr>
        <p:xfrm>
          <a:off x="260648" y="1187624"/>
          <a:ext cx="6120680" cy="71766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4418"/>
                <a:gridCol w="3176262"/>
              </a:tblGrid>
              <a:tr h="324605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Describir</a:t>
                      </a:r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</a:t>
                      </a:r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película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describing a film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09" marB="45709" horzOverflow="overflow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8640" y="8388424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2.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in </a:t>
            </a:r>
            <a:r>
              <a:rPr lang="es-ES_tradnl" b="1" dirty="0" err="1" smtClean="0"/>
              <a:t>in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SPANISH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only</a:t>
            </a:r>
            <a:r>
              <a:rPr lang="es-ES_tradnl" b="1" dirty="0" smtClean="0"/>
              <a:t> – </a:t>
            </a:r>
            <a:r>
              <a:rPr lang="es-ES_tradnl" b="1" dirty="0" err="1" smtClean="0"/>
              <a:t>then</a:t>
            </a:r>
            <a:r>
              <a:rPr lang="es-ES_tradnl" b="1" dirty="0" smtClean="0"/>
              <a:t> test </a:t>
            </a:r>
            <a:r>
              <a:rPr lang="es-ES_tradnl" b="1" dirty="0" err="1" smtClean="0"/>
              <a:t>yourself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without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looking</a:t>
            </a:r>
            <a:r>
              <a:rPr lang="es-ES_tradnl" b="1" dirty="0" smtClean="0"/>
              <a:t>, </a:t>
            </a:r>
            <a:r>
              <a:rPr lang="es-ES_tradnl" b="1" dirty="0" err="1" smtClean="0"/>
              <a:t>trying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in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English.</a:t>
            </a:r>
            <a:endParaRPr lang="en-GB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918" y="70538"/>
            <a:ext cx="742458" cy="757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1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/>
        </p:nvGraphicFramePr>
        <p:xfrm>
          <a:off x="404813" y="250825"/>
          <a:ext cx="5903912" cy="8672505"/>
        </p:xfrm>
        <a:graphic>
          <a:graphicData uri="http://schemas.openxmlformats.org/drawingml/2006/table">
            <a:tbl>
              <a:tblPr/>
              <a:tblGrid>
                <a:gridCol w="3036581"/>
                <a:gridCol w="2867331"/>
              </a:tblGrid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Reviewing a film cont’d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paz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peace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muerte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death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verdad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truth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amistad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friendship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respuesta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answer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vida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life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sueño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dream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significado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meaning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futuro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future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pasado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past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enemigo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enemy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villano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villain/bad guy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 v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íctima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victim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amor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love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 secreto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secret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peligroso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dangerous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emocionante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existing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misterioso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mysterious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oscuro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dark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arriesgado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risky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celoso/envidioso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jealous/envious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hermoso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beautiful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 película de risa, esperanza, suerte</a:t>
                      </a:r>
                    </a:p>
                  </a:txBody>
                  <a:tcPr marL="91431" marR="91431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 film of laughter, hope, luck</a:t>
                      </a:r>
                    </a:p>
                  </a:txBody>
                  <a:tcPr marL="91431" marR="91431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79" name="Text Box 104"/>
          <p:cNvSpPr txBox="1">
            <a:spLocks noChangeArrowheads="1"/>
          </p:cNvSpPr>
          <p:nvPr/>
        </p:nvSpPr>
        <p:spPr bwMode="auto">
          <a:xfrm>
            <a:off x="6164263" y="8589963"/>
            <a:ext cx="6937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800">
                <a:latin typeface="Calibri" pitchFamily="34" charset="0"/>
                <a:cs typeface="Calibri" pitchFamily="34" charset="0"/>
              </a:rPr>
              <a:t>46</a:t>
            </a:r>
          </a:p>
        </p:txBody>
      </p:sp>
    </p:spTree>
    <p:extLst>
      <p:ext uri="{BB962C8B-B14F-4D97-AF65-F5344CB8AC3E}">
        <p14:creationId xmlns:p14="http://schemas.microsoft.com/office/powerpoint/2010/main" val="424060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32" y="10750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Ayuda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repasar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 LA TELE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sz="2000" i="1" dirty="0" smtClean="0">
                <a:latin typeface="Calibri" pitchFamily="34" charset="0"/>
                <a:cs typeface="Calibri" pitchFamily="34" charset="0"/>
              </a:rPr>
              <a:t>Help to revise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49" y="509560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1.  Vocabulario </a:t>
            </a:r>
            <a:r>
              <a:rPr lang="es-ES_tradnl" b="1" dirty="0"/>
              <a:t>necesario</a:t>
            </a:r>
            <a:r>
              <a:rPr lang="es-ES_tradnl" b="1" dirty="0" smtClean="0"/>
              <a:t>: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English (</a:t>
            </a:r>
            <a:r>
              <a:rPr lang="es-ES_tradnl" b="1" dirty="0" err="1" smtClean="0"/>
              <a:t>without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looking</a:t>
            </a:r>
            <a:r>
              <a:rPr lang="es-ES_tradnl" b="1" dirty="0" smtClean="0"/>
              <a:t>) – </a:t>
            </a:r>
            <a:r>
              <a:rPr lang="es-ES_tradnl" b="1" dirty="0" err="1" smtClean="0"/>
              <a:t>if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have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look </a:t>
            </a:r>
            <a:r>
              <a:rPr lang="es-ES_tradnl" b="1" dirty="0" err="1" smtClean="0"/>
              <a:t>then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highlight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word</a:t>
            </a:r>
            <a:r>
              <a:rPr lang="es-ES_tradnl" b="1" dirty="0" smtClean="0"/>
              <a:t>.)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467710"/>
              </p:ext>
            </p:extLst>
          </p:nvPr>
        </p:nvGraphicFramePr>
        <p:xfrm>
          <a:off x="260648" y="1331640"/>
          <a:ext cx="6120680" cy="698477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4418"/>
                <a:gridCol w="3176262"/>
              </a:tblGrid>
              <a:tr h="359792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La</a:t>
                      </a:r>
                      <a:r>
                        <a:rPr lang="en-GB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tele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TV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las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noticias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/ el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telediario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los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concursos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los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anuncios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el </a:t>
                      </a:r>
                      <a:r>
                        <a:rPr lang="en-GB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pronóstico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un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programa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de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entrevistas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tiene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lugar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en..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trata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de..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es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un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programa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para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..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la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vida</a:t>
                      </a:r>
                      <a:r>
                        <a:rPr lang="en-GB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de..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jóvenes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me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hace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(n)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reír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me da(n)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miedo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491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A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mí</a:t>
                      </a:r>
                      <a:r>
                        <a:rPr lang="en-GB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me </a:t>
                      </a:r>
                      <a:r>
                        <a:rPr lang="en-GB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gusta</a:t>
                      </a:r>
                      <a:r>
                        <a:rPr lang="en-GB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(n) </a:t>
                      </a:r>
                      <a:r>
                        <a:rPr lang="en-GB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porque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A mi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madre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le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encanta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(n)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lo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ponen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una</a:t>
                      </a:r>
                      <a:r>
                        <a:rPr lang="en-GB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vez</a:t>
                      </a:r>
                      <a:r>
                        <a:rPr lang="en-GB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a la  </a:t>
                      </a:r>
                      <a:r>
                        <a:rPr lang="en-GB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semana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1056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8640" y="8388424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2. </a:t>
            </a:r>
            <a:r>
              <a:rPr lang="es-ES_tradnl" b="1" dirty="0" err="1" smtClean="0"/>
              <a:t>Now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choose</a:t>
            </a:r>
            <a:r>
              <a:rPr lang="es-ES_tradnl" b="1" dirty="0" smtClean="0"/>
              <a:t> 5 more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from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this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topic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add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list</a:t>
            </a:r>
            <a:r>
              <a:rPr lang="es-ES_tradnl" b="1" dirty="0" smtClean="0"/>
              <a:t>.</a:t>
            </a:r>
            <a:endParaRPr lang="en-GB" dirty="0"/>
          </a:p>
        </p:txBody>
      </p:sp>
      <p:pic>
        <p:nvPicPr>
          <p:cNvPr id="7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51" y="118915"/>
            <a:ext cx="717620" cy="7812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07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Group 2"/>
          <p:cNvGraphicFramePr>
            <a:graphicFrameLocks noGrp="1"/>
          </p:cNvGraphicFramePr>
          <p:nvPr/>
        </p:nvGraphicFramePr>
        <p:xfrm>
          <a:off x="404813" y="179388"/>
          <a:ext cx="6072187" cy="8605832"/>
        </p:xfrm>
        <a:graphic>
          <a:graphicData uri="http://schemas.openxmlformats.org/drawingml/2006/table">
            <a:tbl>
              <a:tblPr/>
              <a:tblGrid>
                <a:gridCol w="3036887"/>
                <a:gridCol w="3035300"/>
              </a:tblGrid>
              <a:tr h="360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Biography of a famous person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Verbs in the preterite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naci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(nacer)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was born (to be born)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empezó a + infinitive (empezar)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started to… (to start)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debut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en (debutar)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made his debut performance in (to make one’s first appearance)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tuvo la oportunidad de + infinitive (tener)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had the opportunity to (to have)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jug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(jugar)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played (to play)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marc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(marcar)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scored (to score)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derrot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a (derrotar)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beat (to beat)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gan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(ganar)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won (to win)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aprendi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ó a + infinitive (aprender a)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learnt to (to learn to)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fue (ir)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went (to go)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tuvo el papel principal en (tener)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had the starring role in..(to have)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fue la estrella en (ser)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was the star in (to be)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Verbs in the imperfect</a:t>
                      </a:r>
                      <a:endParaRPr kumimoji="0" lang="en-GB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tenía </a:t>
                      </a: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poco dinero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(tener)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had </a:t>
                      </a:r>
                      <a:r>
                        <a:rPr kumimoji="0" lang="en-GB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little money</a:t>
                      </a: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(to have)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cuando ten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ía </a:t>
                      </a:r>
                      <a:r>
                        <a:rPr kumimoji="0" lang="en-US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18 años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when he/she </a:t>
                      </a:r>
                      <a:r>
                        <a:rPr kumimoji="0" lang="en-GB" sz="1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was 18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viv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ía (vivir)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used to live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jugaba (jugar)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used to play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cantaba (cantar)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he/she used to sing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91" name="Text Box 104"/>
          <p:cNvSpPr txBox="1">
            <a:spLocks noChangeArrowheads="1"/>
          </p:cNvSpPr>
          <p:nvPr/>
        </p:nvSpPr>
        <p:spPr bwMode="auto">
          <a:xfrm>
            <a:off x="6164263" y="8589963"/>
            <a:ext cx="6937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800">
                <a:latin typeface="Calibri" pitchFamily="34" charset="0"/>
                <a:cs typeface="Calibri" pitchFamily="34" charset="0"/>
              </a:rPr>
              <a:t>47</a:t>
            </a:r>
          </a:p>
        </p:txBody>
      </p:sp>
    </p:spTree>
    <p:extLst>
      <p:ext uri="{BB962C8B-B14F-4D97-AF65-F5344CB8AC3E}">
        <p14:creationId xmlns:p14="http://schemas.microsoft.com/office/powerpoint/2010/main" val="288301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473" y="667886"/>
            <a:ext cx="64807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Me </a:t>
            </a:r>
            <a:r>
              <a:rPr lang="en-GB" sz="1600" dirty="0" err="1" smtClean="0"/>
              <a:t>encantan</a:t>
            </a:r>
            <a:r>
              <a:rPr lang="en-GB" sz="1600" dirty="0" smtClean="0"/>
              <a:t> </a:t>
            </a:r>
            <a:r>
              <a:rPr lang="en-GB" sz="1600" dirty="0" err="1" smtClean="0"/>
              <a:t>las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películas</a:t>
            </a:r>
            <a:r>
              <a:rPr lang="en-GB" sz="1600" dirty="0" smtClean="0"/>
              <a:t> </a:t>
            </a:r>
            <a:r>
              <a:rPr lang="en-GB" sz="1600" dirty="0" err="1" smtClean="0"/>
              <a:t>buenas</a:t>
            </a:r>
            <a:r>
              <a:rPr lang="en-GB" sz="1600" dirty="0" smtClean="0"/>
              <a:t>.  </a:t>
            </a:r>
            <a:r>
              <a:rPr lang="en-GB" sz="1600" dirty="0" err="1" smtClean="0"/>
              <a:t>Voy</a:t>
            </a:r>
            <a:r>
              <a:rPr lang="en-GB" sz="1600" dirty="0" smtClean="0"/>
              <a:t> </a:t>
            </a:r>
            <a:r>
              <a:rPr lang="en-GB" sz="1600" dirty="0" err="1" smtClean="0"/>
              <a:t>muy</a:t>
            </a:r>
            <a:r>
              <a:rPr lang="en-GB" sz="1600" dirty="0" smtClean="0"/>
              <a:t> a menudo al cine y </a:t>
            </a:r>
            <a:r>
              <a:rPr lang="en-GB" sz="1600" dirty="0" err="1" smtClean="0"/>
              <a:t>normalmente</a:t>
            </a:r>
            <a:r>
              <a:rPr lang="en-GB" sz="1600" dirty="0" smtClean="0"/>
              <a:t> </a:t>
            </a:r>
            <a:r>
              <a:rPr lang="en-GB" sz="1600" dirty="0" err="1" smtClean="0"/>
              <a:t>veo</a:t>
            </a:r>
            <a:r>
              <a:rPr lang="en-GB" sz="1600" dirty="0" smtClean="0"/>
              <a:t> dos o </a:t>
            </a:r>
            <a:r>
              <a:rPr lang="en-GB" sz="1600" dirty="0" err="1" smtClean="0"/>
              <a:t>tres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películas</a:t>
            </a:r>
            <a:r>
              <a:rPr lang="en-GB" sz="1600" dirty="0" smtClean="0"/>
              <a:t> en la </a:t>
            </a:r>
            <a:r>
              <a:rPr lang="en-GB" sz="1600" dirty="0" err="1" smtClean="0"/>
              <a:t>tele</a:t>
            </a:r>
            <a:r>
              <a:rPr lang="en-GB" sz="1600" dirty="0" smtClean="0"/>
              <a:t> </a:t>
            </a:r>
            <a:r>
              <a:rPr lang="en-GB" sz="1600" dirty="0" err="1" smtClean="0"/>
              <a:t>cada</a:t>
            </a:r>
            <a:r>
              <a:rPr lang="en-GB" sz="1600" dirty="0" smtClean="0"/>
              <a:t> </a:t>
            </a:r>
            <a:r>
              <a:rPr lang="en-GB" sz="1600" dirty="0" err="1" smtClean="0"/>
              <a:t>semana</a:t>
            </a:r>
            <a:r>
              <a:rPr lang="en-GB" sz="1600" dirty="0" smtClean="0"/>
              <a:t>.  Las </a:t>
            </a:r>
            <a:r>
              <a:rPr lang="en-GB" sz="1600" dirty="0" err="1" smtClean="0"/>
              <a:t>películas</a:t>
            </a:r>
            <a:r>
              <a:rPr lang="en-GB" sz="1600" dirty="0" smtClean="0"/>
              <a:t> </a:t>
            </a:r>
            <a:r>
              <a:rPr lang="en-GB" sz="1600" dirty="0" err="1" smtClean="0"/>
              <a:t>que</a:t>
            </a:r>
            <a:r>
              <a:rPr lang="en-GB" sz="1600" dirty="0" smtClean="0"/>
              <a:t> </a:t>
            </a:r>
            <a:r>
              <a:rPr lang="en-GB" sz="1600" dirty="0" err="1" smtClean="0"/>
              <a:t>más</a:t>
            </a:r>
            <a:r>
              <a:rPr lang="en-GB" sz="1600" dirty="0" smtClean="0"/>
              <a:t> me </a:t>
            </a:r>
            <a:r>
              <a:rPr lang="en-GB" sz="1600" dirty="0" err="1" smtClean="0"/>
              <a:t>gustan</a:t>
            </a:r>
            <a:r>
              <a:rPr lang="en-GB" sz="1600" dirty="0" smtClean="0"/>
              <a:t> son </a:t>
            </a:r>
            <a:r>
              <a:rPr lang="en-GB" sz="1600" dirty="0" err="1" smtClean="0"/>
              <a:t>las</a:t>
            </a:r>
            <a:r>
              <a:rPr lang="en-GB" sz="1600" dirty="0" smtClean="0"/>
              <a:t> </a:t>
            </a:r>
            <a:r>
              <a:rPr lang="en-GB" sz="1600" dirty="0" err="1" smtClean="0"/>
              <a:t>comedias</a:t>
            </a:r>
            <a:r>
              <a:rPr lang="en-GB" sz="1600" dirty="0" smtClean="0"/>
              <a:t> </a:t>
            </a:r>
            <a:r>
              <a:rPr lang="en-GB" sz="1600" dirty="0" err="1" smtClean="0"/>
              <a:t>porque</a:t>
            </a:r>
            <a:r>
              <a:rPr lang="en-GB" sz="1600" dirty="0" smtClean="0"/>
              <a:t> me </a:t>
            </a:r>
            <a:r>
              <a:rPr lang="en-GB" sz="1600" dirty="0" err="1" smtClean="0"/>
              <a:t>hacen</a:t>
            </a:r>
            <a:r>
              <a:rPr lang="en-GB" sz="1600" dirty="0" smtClean="0"/>
              <a:t> </a:t>
            </a:r>
            <a:r>
              <a:rPr lang="en-GB" sz="1600" dirty="0" err="1" smtClean="0"/>
              <a:t>reír</a:t>
            </a:r>
            <a:r>
              <a:rPr lang="en-GB" sz="1600" dirty="0" smtClean="0"/>
              <a:t> y me </a:t>
            </a:r>
            <a:r>
              <a:rPr lang="en-GB" sz="1600" dirty="0" err="1" smtClean="0"/>
              <a:t>relajan</a:t>
            </a:r>
            <a:r>
              <a:rPr lang="en-GB" sz="1600" dirty="0" smtClean="0"/>
              <a:t>.  Me </a:t>
            </a:r>
            <a:r>
              <a:rPr lang="en-GB" sz="1600" dirty="0" err="1" smtClean="0"/>
              <a:t>gustan</a:t>
            </a:r>
            <a:r>
              <a:rPr lang="en-GB" sz="1600" dirty="0" smtClean="0"/>
              <a:t> </a:t>
            </a:r>
            <a:r>
              <a:rPr lang="en-GB" sz="1600" dirty="0" err="1" smtClean="0"/>
              <a:t>también</a:t>
            </a:r>
            <a:r>
              <a:rPr lang="en-GB" sz="1600" dirty="0" smtClean="0"/>
              <a:t> </a:t>
            </a:r>
            <a:r>
              <a:rPr lang="en-GB" sz="1600" dirty="0" err="1" smtClean="0"/>
              <a:t>las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películas</a:t>
            </a:r>
            <a:r>
              <a:rPr lang="en-GB" sz="1600" dirty="0" smtClean="0"/>
              <a:t> de </a:t>
            </a:r>
            <a:r>
              <a:rPr lang="en-GB" sz="1600" dirty="0" err="1" smtClean="0"/>
              <a:t>acción</a:t>
            </a:r>
            <a:r>
              <a:rPr lang="en-GB" sz="1600" dirty="0" smtClean="0"/>
              <a:t> </a:t>
            </a:r>
            <a:r>
              <a:rPr lang="en-GB" sz="1600" dirty="0" err="1" smtClean="0"/>
              <a:t>porque</a:t>
            </a:r>
            <a:r>
              <a:rPr lang="en-GB" sz="1600" dirty="0" smtClean="0"/>
              <a:t> son </a:t>
            </a:r>
            <a:r>
              <a:rPr lang="en-GB" sz="1600" dirty="0" err="1" smtClean="0"/>
              <a:t>emocionantes</a:t>
            </a:r>
            <a:r>
              <a:rPr lang="en-GB" sz="1600" dirty="0" smtClean="0"/>
              <a:t>.  </a:t>
            </a:r>
            <a:r>
              <a:rPr lang="en-GB" sz="1600" dirty="0" err="1" smtClean="0"/>
              <a:t>Mi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 </a:t>
            </a:r>
            <a:r>
              <a:rPr lang="en-GB" sz="1600" dirty="0" err="1" smtClean="0"/>
              <a:t>preferida</a:t>
            </a:r>
            <a:r>
              <a:rPr lang="en-GB" sz="1600" dirty="0" smtClean="0"/>
              <a:t> de </a:t>
            </a:r>
            <a:r>
              <a:rPr lang="en-GB" sz="1600" dirty="0" err="1" smtClean="0"/>
              <a:t>momento</a:t>
            </a:r>
            <a:r>
              <a:rPr lang="en-GB" sz="1600" dirty="0" smtClean="0"/>
              <a:t> se llama The King’s Speech </a:t>
            </a:r>
            <a:r>
              <a:rPr lang="en-GB" sz="1600" dirty="0" err="1" smtClean="0"/>
              <a:t>porque</a:t>
            </a:r>
            <a:r>
              <a:rPr lang="en-GB" sz="1600" dirty="0" smtClean="0"/>
              <a:t> </a:t>
            </a:r>
            <a:r>
              <a:rPr lang="en-GB" sz="1600" dirty="0" err="1" smtClean="0"/>
              <a:t>fue</a:t>
            </a:r>
            <a:r>
              <a:rPr lang="en-GB" sz="1600" dirty="0" smtClean="0"/>
              <a:t> </a:t>
            </a:r>
            <a:r>
              <a:rPr lang="en-GB" sz="1600" dirty="0" err="1" smtClean="0"/>
              <a:t>una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 </a:t>
            </a:r>
            <a:r>
              <a:rPr lang="en-GB" sz="1600" dirty="0" err="1" smtClean="0"/>
              <a:t>fantástica</a:t>
            </a:r>
            <a:r>
              <a:rPr lang="en-GB" sz="1600" dirty="0" smtClean="0"/>
              <a:t>.  No </a:t>
            </a:r>
            <a:r>
              <a:rPr lang="en-GB" sz="1600" dirty="0" err="1" smtClean="0"/>
              <a:t>es</a:t>
            </a:r>
            <a:r>
              <a:rPr lang="en-GB" sz="1600" dirty="0" smtClean="0"/>
              <a:t> </a:t>
            </a:r>
            <a:r>
              <a:rPr lang="en-GB" sz="1600" dirty="0" err="1" smtClean="0"/>
              <a:t>una</a:t>
            </a:r>
            <a:r>
              <a:rPr lang="en-GB" sz="1600" dirty="0" smtClean="0"/>
              <a:t> </a:t>
            </a:r>
            <a:r>
              <a:rPr lang="en-GB" sz="1600" dirty="0" err="1" smtClean="0"/>
              <a:t>comedia</a:t>
            </a:r>
            <a:r>
              <a:rPr lang="en-GB" sz="1600" dirty="0" smtClean="0"/>
              <a:t> </a:t>
            </a:r>
            <a:r>
              <a:rPr lang="en-GB" sz="1600" dirty="0" err="1" smtClean="0"/>
              <a:t>sino</a:t>
            </a:r>
            <a:r>
              <a:rPr lang="en-GB" sz="1600" dirty="0" smtClean="0"/>
              <a:t> </a:t>
            </a:r>
            <a:r>
              <a:rPr lang="en-GB" sz="1600" dirty="0" err="1" smtClean="0"/>
              <a:t>una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 de drama </a:t>
            </a:r>
            <a:r>
              <a:rPr lang="en-GB" sz="1600" dirty="0" err="1" smtClean="0"/>
              <a:t>histórico</a:t>
            </a:r>
            <a:r>
              <a:rPr lang="en-GB" sz="1600" dirty="0" smtClean="0"/>
              <a:t>.  </a:t>
            </a:r>
            <a:endParaRPr lang="en-GB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132473" y="3347864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La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 </a:t>
            </a:r>
            <a:r>
              <a:rPr lang="en-GB" sz="1600" dirty="0" err="1" smtClean="0"/>
              <a:t>cuenta</a:t>
            </a:r>
            <a:r>
              <a:rPr lang="en-GB" sz="1600" dirty="0" smtClean="0"/>
              <a:t> la </a:t>
            </a:r>
            <a:r>
              <a:rPr lang="en-GB" sz="1600" dirty="0" err="1" smtClean="0"/>
              <a:t>historia</a:t>
            </a:r>
            <a:r>
              <a:rPr lang="en-GB" sz="1600" dirty="0" smtClean="0"/>
              <a:t> del Rey Jorge VI.  </a:t>
            </a:r>
            <a:r>
              <a:rPr lang="en-GB" sz="1600" dirty="0" err="1" smtClean="0"/>
              <a:t>Es</a:t>
            </a:r>
            <a:r>
              <a:rPr lang="en-GB" sz="1600" dirty="0" smtClean="0"/>
              <a:t> </a:t>
            </a:r>
            <a:r>
              <a:rPr lang="en-GB" sz="1600" dirty="0" err="1" smtClean="0"/>
              <a:t>muy</a:t>
            </a:r>
            <a:r>
              <a:rPr lang="en-GB" sz="1600" dirty="0" smtClean="0"/>
              <a:t> </a:t>
            </a:r>
            <a:r>
              <a:rPr lang="en-GB" sz="1600" dirty="0" err="1" smtClean="0"/>
              <a:t>buen</a:t>
            </a:r>
            <a:r>
              <a:rPr lang="en-GB" sz="1600" dirty="0" smtClean="0"/>
              <a:t> </a:t>
            </a:r>
            <a:r>
              <a:rPr lang="en-GB" sz="1600" dirty="0" err="1" smtClean="0"/>
              <a:t>rey</a:t>
            </a:r>
            <a:r>
              <a:rPr lang="en-GB" sz="1600" dirty="0" smtClean="0"/>
              <a:t> </a:t>
            </a:r>
            <a:r>
              <a:rPr lang="en-GB" sz="1600" dirty="0" err="1" smtClean="0"/>
              <a:t>pero</a:t>
            </a:r>
            <a:r>
              <a:rPr lang="en-GB" sz="1600" dirty="0" smtClean="0"/>
              <a:t> </a:t>
            </a:r>
            <a:r>
              <a:rPr lang="en-GB" sz="1600" dirty="0" err="1" smtClean="0"/>
              <a:t>tiene</a:t>
            </a:r>
            <a:r>
              <a:rPr lang="en-GB" sz="1600" dirty="0" smtClean="0"/>
              <a:t> un </a:t>
            </a:r>
            <a:r>
              <a:rPr lang="en-GB" sz="1600" dirty="0" err="1" smtClean="0"/>
              <a:t>problema</a:t>
            </a:r>
            <a:r>
              <a:rPr lang="en-GB" sz="1600" dirty="0" smtClean="0"/>
              <a:t> en </a:t>
            </a:r>
            <a:r>
              <a:rPr lang="en-GB" sz="1600" dirty="0" err="1" smtClean="0"/>
              <a:t>gobernar</a:t>
            </a:r>
            <a:r>
              <a:rPr lang="en-GB" sz="1600" dirty="0" smtClean="0"/>
              <a:t> </a:t>
            </a:r>
            <a:r>
              <a:rPr lang="en-GB" sz="1600" dirty="0" err="1" smtClean="0"/>
              <a:t>porque</a:t>
            </a:r>
            <a:r>
              <a:rPr lang="en-GB" sz="1600" dirty="0" smtClean="0"/>
              <a:t> </a:t>
            </a:r>
            <a:r>
              <a:rPr lang="en-GB" sz="1600" dirty="0" err="1" smtClean="0"/>
              <a:t>tartamudea</a:t>
            </a:r>
            <a:r>
              <a:rPr lang="en-GB" sz="1600" dirty="0" smtClean="0"/>
              <a:t>.  Decide </a:t>
            </a:r>
            <a:r>
              <a:rPr lang="en-GB" sz="1600" dirty="0" err="1" smtClean="0"/>
              <a:t>ir</a:t>
            </a:r>
            <a:r>
              <a:rPr lang="en-GB" sz="1600" dirty="0" smtClean="0"/>
              <a:t> a un </a:t>
            </a:r>
            <a:r>
              <a:rPr lang="en-GB" sz="1600" dirty="0" err="1" smtClean="0"/>
              <a:t>terapeuta</a:t>
            </a:r>
            <a:r>
              <a:rPr lang="en-GB" sz="1600" dirty="0" smtClean="0"/>
              <a:t> del </a:t>
            </a:r>
            <a:r>
              <a:rPr lang="en-GB" sz="1600" dirty="0" err="1" smtClean="0"/>
              <a:t>habla</a:t>
            </a:r>
            <a:r>
              <a:rPr lang="en-GB" sz="1600" dirty="0" smtClean="0"/>
              <a:t>, </a:t>
            </a:r>
            <a:r>
              <a:rPr lang="en-GB" sz="1600" dirty="0" err="1" smtClean="0"/>
              <a:t>Lional</a:t>
            </a:r>
            <a:r>
              <a:rPr lang="en-GB" sz="1600" dirty="0" smtClean="0"/>
              <a:t> Logue. A lo largo de la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, </a:t>
            </a:r>
            <a:r>
              <a:rPr lang="es-ES" sz="1600" dirty="0" smtClean="0"/>
              <a:t>Logue le ayuda hacer </a:t>
            </a:r>
            <a:r>
              <a:rPr lang="es-ES" sz="1600" dirty="0"/>
              <a:t>un discurso de radio en el comienzo de la Segunda Guerra Mundial</a:t>
            </a:r>
            <a:r>
              <a:rPr lang="es-ES" sz="1600" dirty="0" smtClean="0"/>
              <a:t>.</a:t>
            </a:r>
            <a:endParaRPr lang="en-GB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32473" y="4644008"/>
            <a:ext cx="64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La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 </a:t>
            </a:r>
            <a:r>
              <a:rPr lang="en-GB" sz="1600" dirty="0" err="1" smtClean="0"/>
              <a:t>está</a:t>
            </a:r>
            <a:r>
              <a:rPr lang="en-GB" sz="1600" dirty="0" smtClean="0"/>
              <a:t> </a:t>
            </a:r>
            <a:r>
              <a:rPr lang="en-GB" sz="1600" dirty="0" err="1" smtClean="0"/>
              <a:t>dirigida</a:t>
            </a:r>
            <a:r>
              <a:rPr lang="en-GB" sz="1600" dirty="0" smtClean="0"/>
              <a:t> </a:t>
            </a:r>
            <a:r>
              <a:rPr lang="en-GB" sz="1600" dirty="0" err="1" smtClean="0"/>
              <a:t>por</a:t>
            </a:r>
            <a:r>
              <a:rPr lang="es-ES" sz="1600" dirty="0" smtClean="0"/>
              <a:t>Tom </a:t>
            </a:r>
            <a:r>
              <a:rPr lang="es-ES" sz="1600" dirty="0"/>
              <a:t>Hooper y escrita por David </a:t>
            </a:r>
            <a:r>
              <a:rPr lang="es-ES" sz="1600" dirty="0" err="1"/>
              <a:t>Seidler</a:t>
            </a:r>
            <a:r>
              <a:rPr lang="es-ES" sz="1600" dirty="0" smtClean="0"/>
              <a:t>..  </a:t>
            </a:r>
            <a:r>
              <a:rPr lang="es-ES" sz="1600" dirty="0"/>
              <a:t>Fue nominada a catorce premios BAFTA, </a:t>
            </a:r>
            <a:r>
              <a:rPr lang="es-ES" sz="1600" dirty="0" smtClean="0"/>
              <a:t>y ganó </a:t>
            </a:r>
            <a:r>
              <a:rPr lang="es-ES" sz="1600" dirty="0"/>
              <a:t>siete, incluyendo mejor </a:t>
            </a:r>
            <a:r>
              <a:rPr lang="es-ES" sz="1600" dirty="0" smtClean="0"/>
              <a:t>película.  También recibió  doce </a:t>
            </a:r>
            <a:r>
              <a:rPr lang="es-ES" sz="1600" dirty="0"/>
              <a:t>nominaciones al </a:t>
            </a:r>
            <a:r>
              <a:rPr lang="es-ES" sz="1600" dirty="0" smtClean="0"/>
              <a:t>Oscar y ganó </a:t>
            </a:r>
            <a:r>
              <a:rPr lang="es-ES" sz="1600" dirty="0"/>
              <a:t>cuatro, incluyendo Mejor Película, Mejor Director y Mejor </a:t>
            </a:r>
            <a:r>
              <a:rPr lang="es-ES" sz="1600" dirty="0" smtClean="0"/>
              <a:t>Actor.  </a:t>
            </a:r>
            <a:r>
              <a:rPr lang="es-ES" sz="1600" dirty="0" err="1" smtClean="0"/>
              <a:t>Colin</a:t>
            </a:r>
            <a:r>
              <a:rPr lang="es-ES" sz="1600" dirty="0" smtClean="0"/>
              <a:t> </a:t>
            </a:r>
            <a:r>
              <a:rPr lang="es-ES" sz="1600" dirty="0" err="1" smtClean="0"/>
              <a:t>Firth</a:t>
            </a:r>
            <a:r>
              <a:rPr lang="es-ES" sz="1600" dirty="0" smtClean="0"/>
              <a:t> es el actor que interpreta al Rey Jorge VI y fue excelente en el papel.</a:t>
            </a:r>
            <a:endParaRPr lang="en-GB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16632" y="2483768"/>
            <a:ext cx="6496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/>
              <a:t>Fui</a:t>
            </a:r>
            <a:r>
              <a:rPr lang="en-GB" sz="1600" dirty="0"/>
              <a:t> a </a:t>
            </a:r>
            <a:r>
              <a:rPr lang="en-GB" sz="1600" dirty="0" err="1"/>
              <a:t>verla</a:t>
            </a:r>
            <a:r>
              <a:rPr lang="en-GB" sz="1600" dirty="0"/>
              <a:t> el fin de </a:t>
            </a:r>
            <a:r>
              <a:rPr lang="en-GB" sz="1600" dirty="0" err="1"/>
              <a:t>semana</a:t>
            </a:r>
            <a:r>
              <a:rPr lang="en-GB" sz="1600" dirty="0"/>
              <a:t> </a:t>
            </a:r>
            <a:r>
              <a:rPr lang="en-GB" sz="1600" dirty="0" err="1"/>
              <a:t>pasado</a:t>
            </a:r>
            <a:r>
              <a:rPr lang="en-GB" sz="1600" dirty="0"/>
              <a:t> con dos amigos</a:t>
            </a:r>
            <a:r>
              <a:rPr lang="en-GB" sz="1600" dirty="0" smtClean="0"/>
              <a:t>.  </a:t>
            </a:r>
            <a:r>
              <a:rPr lang="en-GB" sz="1600" dirty="0" err="1" smtClean="0"/>
              <a:t>Fuimos</a:t>
            </a:r>
            <a:r>
              <a:rPr lang="en-GB" sz="1600" dirty="0" smtClean="0"/>
              <a:t> al </a:t>
            </a:r>
            <a:r>
              <a:rPr lang="en-GB" sz="1600" dirty="0" err="1" smtClean="0"/>
              <a:t>Cineworld</a:t>
            </a:r>
            <a:r>
              <a:rPr lang="en-GB" sz="1600" dirty="0" smtClean="0"/>
              <a:t> en el </a:t>
            </a:r>
            <a:r>
              <a:rPr lang="en-GB" sz="1600" dirty="0" err="1" smtClean="0"/>
              <a:t>centro</a:t>
            </a:r>
            <a:r>
              <a:rPr lang="en-GB" sz="1600" dirty="0" smtClean="0"/>
              <a:t> de la ciudad.  </a:t>
            </a:r>
            <a:r>
              <a:rPr lang="en-GB" sz="1600" dirty="0" err="1" smtClean="0"/>
              <a:t>Después</a:t>
            </a:r>
            <a:r>
              <a:rPr lang="en-GB" sz="1600" dirty="0" smtClean="0"/>
              <a:t> </a:t>
            </a:r>
            <a:r>
              <a:rPr lang="en-GB" sz="1600" dirty="0" err="1" smtClean="0"/>
              <a:t>fuimos</a:t>
            </a:r>
            <a:r>
              <a:rPr lang="en-GB" sz="1600" dirty="0" smtClean="0"/>
              <a:t> de </a:t>
            </a:r>
            <a:r>
              <a:rPr lang="en-GB" sz="1600" dirty="0" err="1" smtClean="0"/>
              <a:t>compras</a:t>
            </a:r>
            <a:r>
              <a:rPr lang="en-GB" sz="1600" dirty="0" smtClean="0"/>
              <a:t> y </a:t>
            </a:r>
            <a:r>
              <a:rPr lang="en-GB" sz="1600" dirty="0" err="1" smtClean="0"/>
              <a:t>gasté</a:t>
            </a:r>
            <a:r>
              <a:rPr lang="en-GB" sz="1600" dirty="0" smtClean="0"/>
              <a:t> mi </a:t>
            </a:r>
            <a:r>
              <a:rPr lang="en-GB" sz="1600" dirty="0" err="1" smtClean="0"/>
              <a:t>dinero</a:t>
            </a:r>
            <a:r>
              <a:rPr lang="en-GB" sz="1600" dirty="0" smtClean="0"/>
              <a:t> en </a:t>
            </a:r>
            <a:r>
              <a:rPr lang="en-GB" sz="1600" dirty="0" err="1" smtClean="0"/>
              <a:t>caramelos</a:t>
            </a:r>
            <a:r>
              <a:rPr lang="en-GB" sz="1600" dirty="0" smtClean="0"/>
              <a:t> y </a:t>
            </a:r>
            <a:r>
              <a:rPr lang="en-GB" sz="1600" dirty="0" err="1" smtClean="0"/>
              <a:t>crédito</a:t>
            </a:r>
            <a:r>
              <a:rPr lang="en-GB" sz="1600" dirty="0" smtClean="0"/>
              <a:t> </a:t>
            </a:r>
            <a:r>
              <a:rPr lang="en-GB" sz="1600" dirty="0" err="1" smtClean="0"/>
              <a:t>para</a:t>
            </a:r>
            <a:r>
              <a:rPr lang="en-GB" sz="1600" dirty="0" smtClean="0"/>
              <a:t> mi </a:t>
            </a:r>
            <a:r>
              <a:rPr lang="en-GB" sz="1600" dirty="0" err="1" smtClean="0"/>
              <a:t>móvil</a:t>
            </a:r>
            <a:r>
              <a:rPr lang="en-GB" sz="1600" dirty="0" smtClean="0"/>
              <a:t>.</a:t>
            </a:r>
            <a:endParaRPr lang="en-GB" sz="1600" dirty="0"/>
          </a:p>
          <a:p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32473" y="6228184"/>
            <a:ext cx="32324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La </a:t>
            </a:r>
            <a:r>
              <a:rPr lang="en-GB" sz="1600" dirty="0" err="1" smtClean="0"/>
              <a:t>semana</a:t>
            </a:r>
            <a:r>
              <a:rPr lang="en-GB" sz="1600" dirty="0" smtClean="0"/>
              <a:t> </a:t>
            </a:r>
            <a:r>
              <a:rPr lang="en-GB" sz="1600" dirty="0" err="1" smtClean="0"/>
              <a:t>que</a:t>
            </a:r>
            <a:r>
              <a:rPr lang="en-GB" sz="1600" dirty="0" smtClean="0"/>
              <a:t> </a:t>
            </a:r>
            <a:r>
              <a:rPr lang="en-GB" sz="1600" dirty="0" err="1" smtClean="0"/>
              <a:t>viene</a:t>
            </a:r>
            <a:r>
              <a:rPr lang="en-GB" sz="1600" dirty="0" smtClean="0"/>
              <a:t> </a:t>
            </a:r>
            <a:r>
              <a:rPr lang="en-GB" sz="1600" dirty="0" err="1" smtClean="0"/>
              <a:t>voy</a:t>
            </a:r>
            <a:r>
              <a:rPr lang="en-GB" sz="1600" dirty="0" smtClean="0"/>
              <a:t> a </a:t>
            </a:r>
            <a:r>
              <a:rPr lang="en-GB" sz="1600" dirty="0" err="1" smtClean="0"/>
              <a:t>ir</a:t>
            </a:r>
            <a:r>
              <a:rPr lang="en-GB" sz="1600" dirty="0" smtClean="0"/>
              <a:t> de </a:t>
            </a:r>
            <a:r>
              <a:rPr lang="en-GB" sz="1600" dirty="0" err="1" smtClean="0"/>
              <a:t>nuevo</a:t>
            </a:r>
            <a:r>
              <a:rPr lang="en-GB" sz="1600" dirty="0" smtClean="0"/>
              <a:t> al cine </a:t>
            </a:r>
            <a:r>
              <a:rPr lang="en-GB" sz="1600" dirty="0" err="1" smtClean="0"/>
              <a:t>porque</a:t>
            </a:r>
            <a:r>
              <a:rPr lang="en-GB" sz="1600" dirty="0" smtClean="0"/>
              <a:t> </a:t>
            </a:r>
            <a:r>
              <a:rPr lang="en-GB" sz="1600" dirty="0" err="1" smtClean="0"/>
              <a:t>ponen</a:t>
            </a:r>
            <a:r>
              <a:rPr lang="en-GB" sz="1600" dirty="0" smtClean="0"/>
              <a:t> </a:t>
            </a:r>
            <a:r>
              <a:rPr lang="en-GB" sz="1600" dirty="0" err="1" smtClean="0"/>
              <a:t>una</a:t>
            </a:r>
            <a:r>
              <a:rPr lang="en-GB" sz="1600" dirty="0" smtClean="0"/>
              <a:t> </a:t>
            </a:r>
            <a:r>
              <a:rPr lang="en-GB" sz="1600" dirty="0" err="1" smtClean="0"/>
              <a:t>nueva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, </a:t>
            </a:r>
            <a:r>
              <a:rPr lang="en-GB" sz="1600" dirty="0" err="1" smtClean="0"/>
              <a:t>una</a:t>
            </a:r>
            <a:r>
              <a:rPr lang="en-GB" sz="1600" dirty="0" smtClean="0"/>
              <a:t> </a:t>
            </a:r>
            <a:r>
              <a:rPr lang="en-GB" sz="1600" dirty="0" err="1" smtClean="0"/>
              <a:t>comedia</a:t>
            </a:r>
            <a:r>
              <a:rPr lang="en-GB" sz="1600" dirty="0" smtClean="0"/>
              <a:t> </a:t>
            </a:r>
            <a:r>
              <a:rPr lang="en-GB" sz="1600" dirty="0" err="1" smtClean="0"/>
              <a:t>que</a:t>
            </a:r>
            <a:r>
              <a:rPr lang="en-GB" sz="1600" dirty="0" smtClean="0"/>
              <a:t> se llama The </a:t>
            </a:r>
            <a:r>
              <a:rPr lang="en-GB" sz="1600" dirty="0" err="1" smtClean="0"/>
              <a:t>Inbetweeners</a:t>
            </a:r>
            <a:r>
              <a:rPr lang="en-GB" sz="1600" dirty="0" smtClean="0"/>
              <a:t>.  </a:t>
            </a:r>
            <a:r>
              <a:rPr lang="en-GB" sz="1600" dirty="0" err="1" smtClean="0"/>
              <a:t>Trata</a:t>
            </a:r>
            <a:r>
              <a:rPr lang="en-GB" sz="1600" dirty="0" smtClean="0"/>
              <a:t> de </a:t>
            </a:r>
            <a:r>
              <a:rPr lang="en-GB" sz="1600" dirty="0" err="1" smtClean="0"/>
              <a:t>cuatro</a:t>
            </a:r>
            <a:r>
              <a:rPr lang="en-GB" sz="1600" dirty="0" smtClean="0"/>
              <a:t> </a:t>
            </a:r>
            <a:r>
              <a:rPr lang="en-GB" sz="1600" dirty="0" err="1" smtClean="0"/>
              <a:t>jóvenes</a:t>
            </a:r>
            <a:r>
              <a:rPr lang="en-GB" sz="1600" dirty="0" smtClean="0"/>
              <a:t> </a:t>
            </a:r>
            <a:r>
              <a:rPr lang="en-GB" sz="1600" dirty="0" err="1" smtClean="0"/>
              <a:t>que</a:t>
            </a:r>
            <a:r>
              <a:rPr lang="en-GB" sz="1600" dirty="0" smtClean="0"/>
              <a:t> </a:t>
            </a:r>
            <a:r>
              <a:rPr lang="en-GB" sz="1600" dirty="0" err="1" smtClean="0"/>
              <a:t>hacen</a:t>
            </a:r>
            <a:r>
              <a:rPr lang="en-GB" sz="1600" dirty="0" smtClean="0"/>
              <a:t> el tonto.  </a:t>
            </a:r>
            <a:r>
              <a:rPr lang="en-GB" sz="1600" dirty="0" err="1" smtClean="0"/>
              <a:t>También</a:t>
            </a:r>
            <a:r>
              <a:rPr lang="en-GB" sz="1600" dirty="0" smtClean="0"/>
              <a:t> </a:t>
            </a:r>
            <a:r>
              <a:rPr lang="en-GB" sz="1600" dirty="0" err="1" smtClean="0"/>
              <a:t>es</a:t>
            </a:r>
            <a:r>
              <a:rPr lang="en-GB" sz="1600" dirty="0" smtClean="0"/>
              <a:t> </a:t>
            </a:r>
            <a:r>
              <a:rPr lang="en-GB" sz="1600" dirty="0" err="1" smtClean="0"/>
              <a:t>una</a:t>
            </a:r>
            <a:r>
              <a:rPr lang="en-GB" sz="1600" dirty="0" smtClean="0"/>
              <a:t> </a:t>
            </a:r>
            <a:r>
              <a:rPr lang="en-GB" sz="1600" dirty="0" err="1" smtClean="0"/>
              <a:t>película</a:t>
            </a:r>
            <a:r>
              <a:rPr lang="en-GB" sz="1600" dirty="0" smtClean="0"/>
              <a:t> </a:t>
            </a:r>
            <a:r>
              <a:rPr lang="en-GB" sz="1600" dirty="0" err="1" smtClean="0"/>
              <a:t>británica</a:t>
            </a:r>
            <a:r>
              <a:rPr lang="en-GB" sz="1600" dirty="0" smtClean="0"/>
              <a:t> y </a:t>
            </a:r>
            <a:r>
              <a:rPr lang="en-GB" sz="1600" dirty="0" err="1" smtClean="0"/>
              <a:t>creo</a:t>
            </a:r>
            <a:r>
              <a:rPr lang="en-GB" sz="1600" dirty="0" smtClean="0"/>
              <a:t> </a:t>
            </a:r>
            <a:r>
              <a:rPr lang="en-GB" sz="1600" dirty="0" err="1" smtClean="0"/>
              <a:t>que</a:t>
            </a:r>
            <a:r>
              <a:rPr lang="en-GB" sz="1600" dirty="0" smtClean="0"/>
              <a:t> </a:t>
            </a:r>
            <a:r>
              <a:rPr lang="en-GB" sz="1600" dirty="0" err="1" smtClean="0"/>
              <a:t>será</a:t>
            </a:r>
            <a:r>
              <a:rPr lang="en-GB" sz="1600" dirty="0" smtClean="0"/>
              <a:t> </a:t>
            </a:r>
            <a:r>
              <a:rPr lang="en-GB" sz="1600" dirty="0" err="1" smtClean="0"/>
              <a:t>muy</a:t>
            </a:r>
            <a:r>
              <a:rPr lang="en-GB" sz="1600" dirty="0" smtClean="0"/>
              <a:t> </a:t>
            </a:r>
            <a:r>
              <a:rPr lang="en-GB" sz="1600" dirty="0" err="1" smtClean="0"/>
              <a:t>graciosa</a:t>
            </a:r>
            <a:r>
              <a:rPr lang="en-GB" sz="1600" dirty="0" smtClean="0"/>
              <a:t>.  </a:t>
            </a:r>
            <a:r>
              <a:rPr lang="en-GB" sz="1600" dirty="0" err="1" smtClean="0"/>
              <a:t>Voy</a:t>
            </a:r>
            <a:r>
              <a:rPr lang="en-GB" sz="1600" dirty="0" smtClean="0"/>
              <a:t> a </a:t>
            </a:r>
            <a:r>
              <a:rPr lang="en-GB" sz="1600" dirty="0" err="1" smtClean="0"/>
              <a:t>ir</a:t>
            </a:r>
            <a:r>
              <a:rPr lang="en-GB" sz="1600" dirty="0" smtClean="0"/>
              <a:t> con mi </a:t>
            </a:r>
            <a:r>
              <a:rPr lang="en-GB" sz="1600" dirty="0" err="1" smtClean="0"/>
              <a:t>hermana</a:t>
            </a:r>
            <a:r>
              <a:rPr lang="en-GB" sz="1600" dirty="0" smtClean="0"/>
              <a:t>.  </a:t>
            </a:r>
            <a:endParaRPr lang="en-GB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88640" y="107504"/>
            <a:ext cx="635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3  Read this account of a trip to the cinema and do the activities. First, fill in the tick grid.</a:t>
            </a:r>
            <a:endParaRPr lang="en-GB" b="1" dirty="0"/>
          </a:p>
        </p:txBody>
      </p:sp>
      <p:graphicFrame>
        <p:nvGraphicFramePr>
          <p:cNvPr id="8" name="Group 29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059361"/>
              </p:ext>
            </p:extLst>
          </p:nvPr>
        </p:nvGraphicFramePr>
        <p:xfrm>
          <a:off x="3717032" y="6012159"/>
          <a:ext cx="2824152" cy="2712612"/>
        </p:xfrm>
        <a:graphic>
          <a:graphicData uri="http://schemas.openxmlformats.org/drawingml/2006/table">
            <a:tbl>
              <a:tblPr/>
              <a:tblGrid>
                <a:gridCol w="1454513"/>
                <a:gridCol w="374181"/>
                <a:gridCol w="544727"/>
                <a:gridCol w="450731"/>
              </a:tblGrid>
              <a:tr h="4151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sym typeface="Wingdings" pitchFamily="2" charset="2"/>
                        </a:rPr>
                        <a:t>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sym typeface="Wingdings" pitchFamily="2" charset="2"/>
                        </a:rPr>
                        <a:t></a:t>
                      </a: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Present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Past 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Future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Negatives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Opinions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Reasons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Links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7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Extra?</a:t>
                      </a:r>
                    </a:p>
                  </a:txBody>
                  <a:tcPr marL="91439" marR="91439"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04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640" y="107504"/>
            <a:ext cx="635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4  ¿</a:t>
            </a:r>
            <a:r>
              <a:rPr lang="en-GB" b="1" dirty="0" err="1" smtClean="0"/>
              <a:t>Cómo</a:t>
            </a:r>
            <a:r>
              <a:rPr lang="en-GB" b="1" dirty="0" smtClean="0"/>
              <a:t> se dice en </a:t>
            </a:r>
            <a:r>
              <a:rPr lang="en-GB" b="1" dirty="0" err="1" smtClean="0"/>
              <a:t>español</a:t>
            </a:r>
            <a:r>
              <a:rPr lang="en-GB" b="1" dirty="0" smtClean="0"/>
              <a:t>?  </a:t>
            </a:r>
            <a:r>
              <a:rPr lang="en-GB" i="1" dirty="0" smtClean="0"/>
              <a:t>(Find the expressions from the text and write them in).</a:t>
            </a:r>
            <a:endParaRPr lang="en-GB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912145"/>
              </p:ext>
            </p:extLst>
          </p:nvPr>
        </p:nvGraphicFramePr>
        <p:xfrm>
          <a:off x="242359" y="841248"/>
          <a:ext cx="6208530" cy="7882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4265"/>
                <a:gridCol w="3104265"/>
              </a:tblGrid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I go to the cinema a lot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The films I like best are…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They make me laugh</a:t>
                      </a:r>
                      <a:r>
                        <a:rPr lang="en-GB" baseline="0" dirty="0" smtClean="0"/>
                        <a:t> and relax me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My favourite film at the moment is…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because it was a fantastic film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I went to see it with two friends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I spent my money</a:t>
                      </a:r>
                      <a:r>
                        <a:rPr lang="en-GB" baseline="0" dirty="0" smtClean="0"/>
                        <a:t> on…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The film tells the story of…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Throughout</a:t>
                      </a:r>
                      <a:r>
                        <a:rPr lang="en-GB" baseline="0" dirty="0" smtClean="0"/>
                        <a:t> the film…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The film is directed by…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and written</a:t>
                      </a:r>
                      <a:r>
                        <a:rPr lang="en-GB" baseline="0" dirty="0" smtClean="0"/>
                        <a:t> by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It was nominated for  14 awards…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214554">
                <a:tc>
                  <a:txBody>
                    <a:bodyPr/>
                    <a:lstStyle/>
                    <a:p>
                      <a:r>
                        <a:rPr lang="en-GB" dirty="0" smtClean="0"/>
                        <a:t>It won four awards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Colin Firth is the actor who plays</a:t>
                      </a:r>
                      <a:r>
                        <a:rPr lang="en-GB" baseline="0" dirty="0" smtClean="0"/>
                        <a:t> King George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Next week I’m going to the cinema again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There’s a new film 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327">
                <a:tc>
                  <a:txBody>
                    <a:bodyPr/>
                    <a:lstStyle/>
                    <a:p>
                      <a:r>
                        <a:rPr lang="en-GB" dirty="0" smtClean="0"/>
                        <a:t>It’s about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01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32" y="10750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Ayuda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repasar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sz="2000" i="1" dirty="0" smtClean="0">
                <a:latin typeface="Calibri" pitchFamily="34" charset="0"/>
                <a:cs typeface="Calibri" pitchFamily="34" charset="0"/>
              </a:rPr>
              <a:t>Help to revise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49" y="509560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1. Vocabulario </a:t>
            </a:r>
            <a:r>
              <a:rPr lang="es-ES_tradnl" b="1" dirty="0"/>
              <a:t>necesario</a:t>
            </a:r>
            <a:r>
              <a:rPr lang="es-ES_tradnl" b="1" dirty="0" smtClean="0"/>
              <a:t>: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English (</a:t>
            </a:r>
            <a:r>
              <a:rPr lang="es-ES_tradnl" b="1" dirty="0" err="1" smtClean="0"/>
              <a:t>without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looking</a:t>
            </a:r>
            <a:r>
              <a:rPr lang="es-ES_tradnl" b="1" dirty="0" smtClean="0"/>
              <a:t>) – </a:t>
            </a:r>
            <a:r>
              <a:rPr lang="es-ES_tradnl" b="1" dirty="0" err="1" smtClean="0"/>
              <a:t>if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have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look </a:t>
            </a:r>
            <a:r>
              <a:rPr lang="es-ES_tradnl" b="1" dirty="0" err="1" smtClean="0"/>
              <a:t>then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highlight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word</a:t>
            </a:r>
            <a:r>
              <a:rPr lang="es-ES_tradnl" b="1" dirty="0" smtClean="0"/>
              <a:t>.)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629084"/>
              </p:ext>
            </p:extLst>
          </p:nvPr>
        </p:nvGraphicFramePr>
        <p:xfrm>
          <a:off x="328498" y="1259632"/>
          <a:ext cx="6120680" cy="72485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4418"/>
                <a:gridCol w="3176262"/>
              </a:tblGrid>
              <a:tr h="219359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La </a:t>
                      </a:r>
                      <a:r>
                        <a:rPr lang="en-GB" sz="15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paga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pocket money</a:t>
                      </a:r>
                      <a:endParaRPr lang="en-GB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Mis</a:t>
                      </a:r>
                      <a:r>
                        <a:rPr lang="en-GB" sz="1500" baseline="0" dirty="0" smtClean="0"/>
                        <a:t> padres me </a:t>
                      </a:r>
                      <a:r>
                        <a:rPr lang="en-GB" sz="1500" baseline="0" dirty="0" err="1" smtClean="0"/>
                        <a:t>dan</a:t>
                      </a:r>
                      <a:r>
                        <a:rPr lang="en-GB" sz="1500" baseline="0" dirty="0" smtClean="0"/>
                        <a:t>…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quince </a:t>
                      </a:r>
                      <a:r>
                        <a:rPr lang="en-GB" sz="1500" dirty="0" err="1" smtClean="0"/>
                        <a:t>libras</a:t>
                      </a:r>
                      <a:r>
                        <a:rPr lang="en-GB" sz="1500" dirty="0" smtClean="0"/>
                        <a:t> a la </a:t>
                      </a:r>
                      <a:r>
                        <a:rPr lang="en-GB" sz="1500" dirty="0" err="1" smtClean="0"/>
                        <a:t>semana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cuarenta</a:t>
                      </a:r>
                      <a:r>
                        <a:rPr lang="en-GB" sz="1500" dirty="0" smtClean="0"/>
                        <a:t> </a:t>
                      </a:r>
                      <a:r>
                        <a:rPr lang="en-GB" sz="1500" dirty="0" err="1" smtClean="0"/>
                        <a:t>libras</a:t>
                      </a:r>
                      <a:r>
                        <a:rPr lang="en-GB" sz="1500" dirty="0" smtClean="0"/>
                        <a:t> al mes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gastar</a:t>
                      </a:r>
                      <a:r>
                        <a:rPr lang="en-GB" sz="1500" dirty="0" smtClean="0"/>
                        <a:t> (en)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ahorrar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dar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ganar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err="1" smtClean="0"/>
                        <a:t>hacer</a:t>
                      </a:r>
                      <a:r>
                        <a:rPr lang="en-GB" sz="1500" baseline="0" dirty="0" smtClean="0"/>
                        <a:t> </a:t>
                      </a:r>
                      <a:r>
                        <a:rPr lang="en-GB" sz="1500" baseline="0" dirty="0" err="1" smtClean="0"/>
                        <a:t>canguro</a:t>
                      </a:r>
                      <a:r>
                        <a:rPr lang="en-GB" sz="1500" baseline="0" dirty="0" smtClean="0"/>
                        <a:t> (</a:t>
                      </a:r>
                      <a:r>
                        <a:rPr lang="en-GB" sz="1500" baseline="0" dirty="0" err="1" smtClean="0"/>
                        <a:t>hago</a:t>
                      </a:r>
                      <a:r>
                        <a:rPr lang="en-GB" sz="1500" baseline="0" dirty="0" smtClean="0"/>
                        <a:t> = I do)</a:t>
                      </a:r>
                      <a:endParaRPr lang="en-GB" sz="15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</a:t>
                      </a:r>
                      <a:r>
                        <a:rPr lang="en-GB" sz="1500" dirty="0" err="1" smtClean="0"/>
                        <a:t>las</a:t>
                      </a:r>
                      <a:r>
                        <a:rPr lang="en-GB" sz="1500" dirty="0" smtClean="0"/>
                        <a:t>) </a:t>
                      </a:r>
                      <a:r>
                        <a:rPr lang="en-GB" sz="1500" dirty="0" err="1" smtClean="0"/>
                        <a:t>revistas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(la) </a:t>
                      </a:r>
                      <a:r>
                        <a:rPr lang="en-GB" sz="1500" dirty="0" err="1" smtClean="0"/>
                        <a:t>ropa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(los) </a:t>
                      </a:r>
                      <a:r>
                        <a:rPr lang="en-GB" sz="1500" dirty="0" err="1" smtClean="0"/>
                        <a:t>caramelos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(los) </a:t>
                      </a:r>
                      <a:r>
                        <a:rPr lang="en-GB" sz="1500" dirty="0" err="1" smtClean="0"/>
                        <a:t>videojuegos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(el) </a:t>
                      </a:r>
                      <a:r>
                        <a:rPr lang="en-GB" sz="1500" dirty="0" err="1" smtClean="0"/>
                        <a:t>crédito</a:t>
                      </a:r>
                      <a:r>
                        <a:rPr lang="en-GB" sz="1500" dirty="0" smtClean="0"/>
                        <a:t> </a:t>
                      </a:r>
                      <a:r>
                        <a:rPr lang="en-GB" sz="1500" dirty="0" err="1" smtClean="0"/>
                        <a:t>para</a:t>
                      </a:r>
                      <a:r>
                        <a:rPr lang="en-GB" sz="1500" dirty="0" smtClean="0"/>
                        <a:t> mi </a:t>
                      </a:r>
                      <a:r>
                        <a:rPr lang="en-GB" sz="1500" dirty="0" err="1" smtClean="0"/>
                        <a:t>móvil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(el) </a:t>
                      </a:r>
                      <a:r>
                        <a:rPr lang="en-GB" sz="1500" dirty="0" err="1" smtClean="0"/>
                        <a:t>maquillaje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r>
                        <a:rPr lang="en-GB" sz="1500" dirty="0" smtClean="0"/>
                        <a:t>(el) </a:t>
                      </a:r>
                      <a:r>
                        <a:rPr lang="en-GB" sz="1500" dirty="0" err="1" smtClean="0"/>
                        <a:t>portátil</a:t>
                      </a:r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6668"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8640" y="8462173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2. </a:t>
            </a:r>
            <a:r>
              <a:rPr lang="es-ES_tradnl" b="1" dirty="0" err="1" smtClean="0"/>
              <a:t>Now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choose</a:t>
            </a:r>
            <a:r>
              <a:rPr lang="es-ES_tradnl" b="1" dirty="0" smtClean="0"/>
              <a:t> 5 more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from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this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topic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add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list</a:t>
            </a:r>
            <a:r>
              <a:rPr lang="es-ES_tradnl" b="1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814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32" y="10750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Ayuda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repasar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sz="2000" i="1" dirty="0" smtClean="0">
                <a:latin typeface="Calibri" pitchFamily="34" charset="0"/>
                <a:cs typeface="Calibri" pitchFamily="34" charset="0"/>
              </a:rPr>
              <a:t>Help to revise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49" y="509560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1. Vocabulario </a:t>
            </a:r>
            <a:r>
              <a:rPr lang="es-ES_tradnl" b="1" dirty="0"/>
              <a:t>necesario</a:t>
            </a:r>
            <a:r>
              <a:rPr lang="es-ES_tradnl" b="1" dirty="0" smtClean="0"/>
              <a:t>: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English (</a:t>
            </a:r>
            <a:r>
              <a:rPr lang="es-ES_tradnl" b="1" dirty="0" err="1" smtClean="0"/>
              <a:t>without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looking</a:t>
            </a:r>
            <a:r>
              <a:rPr lang="es-ES_tradnl" b="1" dirty="0" smtClean="0"/>
              <a:t>) – </a:t>
            </a:r>
            <a:r>
              <a:rPr lang="es-ES_tradnl" b="1" dirty="0" err="1" smtClean="0"/>
              <a:t>if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have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look </a:t>
            </a:r>
            <a:r>
              <a:rPr lang="es-ES_tradnl" b="1" dirty="0" err="1" smtClean="0"/>
              <a:t>then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highlight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word</a:t>
            </a:r>
            <a:r>
              <a:rPr lang="es-ES_tradnl" b="1" dirty="0" smtClean="0"/>
              <a:t>.)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431996"/>
              </p:ext>
            </p:extLst>
          </p:nvPr>
        </p:nvGraphicFramePr>
        <p:xfrm>
          <a:off x="328498" y="1175275"/>
          <a:ext cx="6120680" cy="706913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4418"/>
                <a:gridCol w="3176262"/>
              </a:tblGrid>
              <a:tr h="26855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Mi</a:t>
                      </a:r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tiempo</a:t>
                      </a:r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libre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my free time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leer </a:t>
                      </a:r>
                      <a:r>
                        <a:rPr lang="en-GB" sz="1600" dirty="0" err="1" smtClean="0"/>
                        <a:t>libros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ir</a:t>
                      </a:r>
                      <a:r>
                        <a:rPr lang="en-GB" sz="1600" dirty="0" smtClean="0"/>
                        <a:t> de </a:t>
                      </a:r>
                      <a:r>
                        <a:rPr lang="en-GB" sz="1600" dirty="0" err="1" smtClean="0"/>
                        <a:t>compras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nadar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jugar</a:t>
                      </a:r>
                      <a:r>
                        <a:rPr lang="en-GB" sz="1600" baseline="0" dirty="0" smtClean="0"/>
                        <a:t> al </a:t>
                      </a:r>
                      <a:r>
                        <a:rPr lang="en-GB" sz="1600" baseline="0" dirty="0" err="1" smtClean="0"/>
                        <a:t>fútbol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jugar</a:t>
                      </a:r>
                      <a:r>
                        <a:rPr lang="en-GB" sz="1600" dirty="0" smtClean="0"/>
                        <a:t> al </a:t>
                      </a:r>
                      <a:r>
                        <a:rPr lang="en-GB" sz="1600" dirty="0" err="1" smtClean="0"/>
                        <a:t>tenis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ir</a:t>
                      </a:r>
                      <a:r>
                        <a:rPr lang="en-GB" sz="1600" dirty="0" smtClean="0"/>
                        <a:t> al cine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descargar</a:t>
                      </a:r>
                      <a:r>
                        <a:rPr lang="en-GB" sz="1600" dirty="0" smtClean="0"/>
                        <a:t> </a:t>
                      </a:r>
                      <a:r>
                        <a:rPr lang="en-GB" sz="1600" dirty="0" err="1" smtClean="0"/>
                        <a:t>música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ver</a:t>
                      </a:r>
                      <a:r>
                        <a:rPr lang="en-GB" sz="1600" dirty="0" smtClean="0"/>
                        <a:t>/</a:t>
                      </a:r>
                      <a:r>
                        <a:rPr lang="en-GB" sz="1600" dirty="0" err="1" smtClean="0"/>
                        <a:t>mirar</a:t>
                      </a:r>
                      <a:r>
                        <a:rPr lang="en-GB" sz="1600" baseline="0" dirty="0" smtClean="0"/>
                        <a:t> la </a:t>
                      </a:r>
                      <a:r>
                        <a:rPr lang="en-GB" sz="1600" baseline="0" dirty="0" err="1" smtClean="0"/>
                        <a:t>tele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escuchar</a:t>
                      </a:r>
                      <a:r>
                        <a:rPr lang="en-GB" sz="1600" baseline="0" dirty="0" smtClean="0"/>
                        <a:t> </a:t>
                      </a:r>
                      <a:r>
                        <a:rPr lang="en-GB" sz="1600" baseline="0" dirty="0" err="1" smtClean="0"/>
                        <a:t>música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salir</a:t>
                      </a:r>
                      <a:r>
                        <a:rPr lang="en-GB" sz="1600" dirty="0" smtClean="0"/>
                        <a:t> con amigos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bailar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 marL="68580" marR="68580" marT="60960" marB="60960"/>
                </a:tc>
              </a:tr>
              <a:tr h="387682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navegar</a:t>
                      </a:r>
                      <a:r>
                        <a:rPr lang="en-GB" sz="1600" baseline="0" dirty="0" smtClean="0"/>
                        <a:t> en Internet</a:t>
                      </a:r>
                      <a:endParaRPr lang="en-GB" sz="16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+mn-lt"/>
                        <a:ea typeface="SimSun"/>
                        <a:cs typeface="Calibri" pitchFamily="34" charset="0"/>
                      </a:endParaRPr>
                    </a:p>
                  </a:txBody>
                  <a:tcPr marL="0" marR="0" marT="0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ir </a:t>
                      </a:r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 </a:t>
                      </a:r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excursión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descansar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GB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bailar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855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8640" y="8388424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2. </a:t>
            </a:r>
            <a:r>
              <a:rPr lang="es-ES_tradnl" b="1" dirty="0" err="1" smtClean="0"/>
              <a:t>Now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choose</a:t>
            </a:r>
            <a:r>
              <a:rPr lang="es-ES_tradnl" b="1" dirty="0" smtClean="0"/>
              <a:t> 5 more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from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this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topic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add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list</a:t>
            </a:r>
            <a:r>
              <a:rPr lang="es-ES_tradnl" b="1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309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499854"/>
              </p:ext>
            </p:extLst>
          </p:nvPr>
        </p:nvGraphicFramePr>
        <p:xfrm>
          <a:off x="271210" y="609443"/>
          <a:ext cx="6452156" cy="81390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1677"/>
                <a:gridCol w="4320479"/>
              </a:tblGrid>
              <a:tr h="1269148">
                <a:tc>
                  <a:txBody>
                    <a:bodyPr/>
                    <a:lstStyle/>
                    <a:p>
                      <a:r>
                        <a:rPr lang="en-GB" sz="1800" dirty="0" err="1" smtClean="0"/>
                        <a:t>Mi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pasatiempo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preferido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es</a:t>
                      </a:r>
                      <a:r>
                        <a:rPr lang="en-GB" sz="1800" dirty="0" smtClean="0"/>
                        <a:t>..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(My favourite hobby is…)</a:t>
                      </a:r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  <a:tr h="1094760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¿</a:t>
                      </a:r>
                      <a:r>
                        <a:rPr lang="en-GB" sz="1800" dirty="0" err="1" smtClean="0"/>
                        <a:t>Cuándo</a:t>
                      </a:r>
                      <a:r>
                        <a:rPr lang="en-GB" sz="1800" dirty="0" smtClean="0"/>
                        <a:t>?</a:t>
                      </a:r>
                      <a:r>
                        <a:rPr lang="en-GB" sz="1800" baseline="0" dirty="0" smtClean="0"/>
                        <a:t> </a:t>
                      </a:r>
                      <a:br>
                        <a:rPr lang="en-GB" sz="1800" baseline="0" dirty="0" smtClean="0"/>
                      </a:br>
                      <a:r>
                        <a:rPr lang="en-GB" sz="1800" baseline="0" dirty="0" smtClean="0"/>
                        <a:t>(When? How often?)</a:t>
                      </a:r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  <a:tr h="120687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¿Con </a:t>
                      </a:r>
                      <a:r>
                        <a:rPr lang="en-GB" sz="1800" dirty="0" err="1" smtClean="0"/>
                        <a:t>quién</a:t>
                      </a:r>
                      <a:r>
                        <a:rPr lang="en-GB" sz="1800" dirty="0" smtClean="0"/>
                        <a:t>? (With whom?)</a:t>
                      </a:r>
                      <a:r>
                        <a:rPr lang="en-GB" sz="1800" baseline="0" dirty="0" smtClean="0"/>
                        <a:t> </a:t>
                      </a:r>
                    </a:p>
                    <a:p>
                      <a:endParaRPr lang="en-GB" sz="1800" dirty="0" smtClean="0"/>
                    </a:p>
                    <a:p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  <a:tr h="120041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¿</a:t>
                      </a:r>
                      <a:r>
                        <a:rPr lang="en-GB" sz="1800" dirty="0" err="1" smtClean="0"/>
                        <a:t>Dónde</a:t>
                      </a:r>
                      <a:r>
                        <a:rPr lang="en-GB" sz="1800" dirty="0" smtClean="0"/>
                        <a:t>?</a:t>
                      </a:r>
                      <a:r>
                        <a:rPr lang="en-GB" sz="1800" baseline="0" dirty="0" smtClean="0"/>
                        <a:t> (Where?)</a:t>
                      </a:r>
                    </a:p>
                    <a:p>
                      <a:endParaRPr lang="en-GB" sz="1800" dirty="0" smtClean="0"/>
                    </a:p>
                    <a:p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  <a:tr h="109151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¿</a:t>
                      </a:r>
                      <a:r>
                        <a:rPr lang="en-GB" sz="1800" dirty="0" err="1" smtClean="0"/>
                        <a:t>Por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qué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te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gusta</a:t>
                      </a:r>
                      <a:r>
                        <a:rPr lang="en-GB" sz="1800" dirty="0" smtClean="0"/>
                        <a:t>? (</a:t>
                      </a:r>
                      <a:br>
                        <a:rPr lang="en-GB" sz="1800" dirty="0" smtClean="0"/>
                      </a:br>
                      <a:r>
                        <a:rPr lang="en-GB" sz="1800" dirty="0" smtClean="0"/>
                        <a:t>Why do you like it?)</a:t>
                      </a:r>
                      <a:r>
                        <a:rPr lang="en-GB" sz="1800" baseline="0" dirty="0" smtClean="0"/>
                        <a:t> </a:t>
                      </a:r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El fin de </a:t>
                      </a:r>
                      <a:r>
                        <a:rPr lang="en-GB" sz="1800" dirty="0" err="1" smtClean="0"/>
                        <a:t>semana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pasado</a:t>
                      </a:r>
                      <a:r>
                        <a:rPr lang="en-GB" sz="1800" dirty="0" smtClean="0"/>
                        <a:t>…</a:t>
                      </a:r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  <a:tr h="1039845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El</a:t>
                      </a:r>
                      <a:r>
                        <a:rPr lang="en-GB" sz="1800" baseline="0" dirty="0" smtClean="0"/>
                        <a:t> </a:t>
                      </a:r>
                      <a:r>
                        <a:rPr lang="en-GB" sz="1800" baseline="0" dirty="0" err="1" smtClean="0"/>
                        <a:t>próximo</a:t>
                      </a:r>
                      <a:r>
                        <a:rPr lang="en-GB" sz="1800" baseline="0" dirty="0" smtClean="0"/>
                        <a:t> fin de </a:t>
                      </a:r>
                      <a:r>
                        <a:rPr lang="en-GB" sz="1800" baseline="0" dirty="0" err="1" smtClean="0"/>
                        <a:t>semana</a:t>
                      </a:r>
                      <a:r>
                        <a:rPr lang="en-GB" sz="1800" baseline="0" dirty="0" smtClean="0"/>
                        <a:t>…</a:t>
                      </a:r>
                      <a:endParaRPr lang="en-GB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68580" marR="68580" marT="60960" marB="6096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8640" y="35496"/>
            <a:ext cx="5778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3  </a:t>
            </a:r>
            <a:r>
              <a:rPr lang="en-GB" sz="2400" b="1" dirty="0" err="1" smtClean="0"/>
              <a:t>Mi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pasatiempo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preferido</a:t>
            </a:r>
            <a:endParaRPr lang="en-GB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60191" y="777945"/>
            <a:ext cx="3564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err="1" smtClean="0"/>
              <a:t>Mi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pasatiempo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preferido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es</a:t>
            </a:r>
            <a:r>
              <a:rPr lang="en-GB" sz="2000" b="1" i="1" dirty="0" smtClean="0"/>
              <a:t>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cantar</a:t>
            </a:r>
            <a:r>
              <a:rPr lang="en-GB" sz="2000" b="1" i="1" dirty="0" smtClean="0">
                <a:solidFill>
                  <a:srgbClr val="FF0000"/>
                </a:solidFill>
              </a:rPr>
              <a:t>.</a:t>
            </a:r>
            <a:r>
              <a:rPr lang="en-GB" sz="2000" b="1" i="1" dirty="0" smtClean="0"/>
              <a:t>  Me </a:t>
            </a:r>
            <a:r>
              <a:rPr lang="en-GB" sz="2000" b="1" i="1" dirty="0" err="1" smtClean="0"/>
              <a:t>encanta</a:t>
            </a:r>
            <a:r>
              <a:rPr lang="en-GB" sz="2000" b="1" i="1" dirty="0" smtClean="0"/>
              <a:t>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cantar</a:t>
            </a:r>
            <a:r>
              <a:rPr lang="en-GB" sz="2000" b="1" i="1" dirty="0" smtClean="0"/>
              <a:t>.</a:t>
            </a:r>
            <a:endParaRPr lang="en-GB" sz="2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664759" y="1947979"/>
            <a:ext cx="3564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solidFill>
                  <a:srgbClr val="FF0000"/>
                </a:solidFill>
              </a:rPr>
              <a:t>Canto</a:t>
            </a:r>
            <a:r>
              <a:rPr lang="en-GB" sz="2000" b="1" i="1" dirty="0" smtClean="0"/>
              <a:t> en casa </a:t>
            </a:r>
            <a:r>
              <a:rPr lang="en-GB" sz="2000" b="1" i="1" dirty="0" err="1" smtClean="0"/>
              <a:t>todos</a:t>
            </a:r>
            <a:r>
              <a:rPr lang="en-GB" sz="2000" b="1" i="1" dirty="0" smtClean="0"/>
              <a:t> los </a:t>
            </a:r>
            <a:r>
              <a:rPr lang="en-GB" sz="2000" b="1" i="1" dirty="0" err="1" smtClean="0"/>
              <a:t>días</a:t>
            </a:r>
            <a:r>
              <a:rPr lang="en-GB" sz="2000" b="1" i="1" dirty="0" smtClean="0"/>
              <a:t> y de </a:t>
            </a:r>
            <a:r>
              <a:rPr lang="en-GB" sz="2000" b="1" i="1" dirty="0" err="1" smtClean="0"/>
              <a:t>vez</a:t>
            </a:r>
            <a:r>
              <a:rPr lang="en-GB" sz="2000" b="1" i="1" dirty="0" smtClean="0"/>
              <a:t> en </a:t>
            </a:r>
            <a:r>
              <a:rPr lang="en-GB" sz="2000" b="1" i="1" dirty="0" err="1" smtClean="0"/>
              <a:t>cuando</a:t>
            </a:r>
            <a:r>
              <a:rPr lang="en-GB" sz="2000" b="1" i="1" dirty="0" smtClean="0"/>
              <a:t> </a:t>
            </a:r>
            <a:r>
              <a:rPr lang="en-GB" sz="2000" b="1" i="1" dirty="0" smtClean="0">
                <a:solidFill>
                  <a:srgbClr val="FF0000"/>
                </a:solidFill>
              </a:rPr>
              <a:t>canto</a:t>
            </a:r>
            <a:r>
              <a:rPr lang="en-GB" sz="2000" b="1" i="1" dirty="0" smtClean="0"/>
              <a:t> en </a:t>
            </a:r>
            <a:r>
              <a:rPr lang="en-GB" sz="2000" b="1" i="1" dirty="0" err="1" smtClean="0"/>
              <a:t>conciertos</a:t>
            </a:r>
            <a:r>
              <a:rPr lang="en-GB" sz="2000" b="1" i="1" dirty="0" smtClean="0"/>
              <a:t>.</a:t>
            </a:r>
            <a:endParaRPr lang="en-GB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672916" y="3244123"/>
            <a:ext cx="3564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>
                <a:solidFill>
                  <a:srgbClr val="FF0000"/>
                </a:solidFill>
              </a:rPr>
              <a:t>Canto </a:t>
            </a:r>
            <a:r>
              <a:rPr lang="en-GB" sz="2000" b="1" i="1" dirty="0" smtClean="0"/>
              <a:t>sola en casa </a:t>
            </a:r>
            <a:r>
              <a:rPr lang="en-GB" sz="2000" b="1" i="1" dirty="0" err="1" smtClean="0"/>
              <a:t>pero</a:t>
            </a:r>
            <a:r>
              <a:rPr lang="en-GB" sz="2000" b="1" i="1" dirty="0" smtClean="0"/>
              <a:t> </a:t>
            </a:r>
            <a:r>
              <a:rPr lang="en-GB" sz="2000" b="1" i="1" dirty="0" smtClean="0">
                <a:solidFill>
                  <a:srgbClr val="FF0000"/>
                </a:solidFill>
              </a:rPr>
              <a:t>canto</a:t>
            </a:r>
            <a:r>
              <a:rPr lang="en-GB" sz="2000" b="1" i="1" dirty="0" smtClean="0"/>
              <a:t> en mi </a:t>
            </a:r>
            <a:r>
              <a:rPr lang="en-GB" sz="2000" b="1" i="1" dirty="0" err="1" smtClean="0"/>
              <a:t>coro</a:t>
            </a:r>
            <a:r>
              <a:rPr lang="en-GB" sz="2000" b="1" i="1" dirty="0" smtClean="0"/>
              <a:t> en </a:t>
            </a:r>
            <a:r>
              <a:rPr lang="en-GB" sz="2000" b="1" i="1" dirty="0" err="1" smtClean="0"/>
              <a:t>conciertos</a:t>
            </a:r>
            <a:r>
              <a:rPr lang="en-GB" sz="2000" b="1" i="1" dirty="0" smtClean="0"/>
              <a:t>.</a:t>
            </a:r>
            <a:endParaRPr lang="en-GB" sz="2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555904" y="4252235"/>
            <a:ext cx="41854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/>
              <a:t>En casa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suelo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cantar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smtClean="0"/>
              <a:t>en la </a:t>
            </a:r>
            <a:r>
              <a:rPr lang="en-GB" sz="2000" b="1" i="1" dirty="0" err="1" smtClean="0"/>
              <a:t>ducha</a:t>
            </a:r>
            <a:r>
              <a:rPr lang="en-GB" sz="2000" b="1" i="1" dirty="0" smtClean="0"/>
              <a:t> y en la </a:t>
            </a:r>
            <a:r>
              <a:rPr lang="en-GB" sz="2000" b="1" i="1" dirty="0" err="1" smtClean="0"/>
              <a:t>cocina</a:t>
            </a:r>
            <a:r>
              <a:rPr lang="en-GB" sz="2000" b="1" i="1" dirty="0" smtClean="0"/>
              <a:t>. 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Cantamos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smtClean="0"/>
              <a:t>en </a:t>
            </a:r>
            <a:r>
              <a:rPr lang="en-GB" sz="2000" b="1" i="1" dirty="0" err="1" smtClean="0"/>
              <a:t>conciertos</a:t>
            </a:r>
            <a:r>
              <a:rPr lang="en-GB" sz="2000" b="1" i="1" dirty="0" smtClean="0"/>
              <a:t> en el </a:t>
            </a:r>
            <a:r>
              <a:rPr lang="en-GB" sz="2000" b="1" i="1" dirty="0" err="1" smtClean="0"/>
              <a:t>instituto</a:t>
            </a:r>
            <a:r>
              <a:rPr lang="en-GB" sz="2000" b="1" i="1" dirty="0" smtClean="0"/>
              <a:t> o en la </a:t>
            </a:r>
            <a:r>
              <a:rPr lang="en-GB" sz="2000" b="1" i="1" dirty="0" err="1" smtClean="0"/>
              <a:t>iglesia</a:t>
            </a:r>
            <a:r>
              <a:rPr lang="en-GB" sz="2000" b="1" i="1" dirty="0" smtClean="0"/>
              <a:t>.</a:t>
            </a:r>
            <a:endParaRPr lang="en-GB" sz="2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672916" y="5620387"/>
            <a:ext cx="3564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/>
              <a:t>Me </a:t>
            </a:r>
            <a:r>
              <a:rPr lang="en-GB" sz="2000" b="1" i="1" dirty="0" err="1" smtClean="0"/>
              <a:t>gusta</a:t>
            </a:r>
            <a:r>
              <a:rPr lang="en-GB" sz="2000" b="1" i="1" dirty="0" smtClean="0"/>
              <a:t>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cantar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err="1" smtClean="0"/>
              <a:t>porque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es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divertido</a:t>
            </a:r>
            <a:r>
              <a:rPr lang="en-GB" sz="2000" b="1" i="1" dirty="0"/>
              <a:t> </a:t>
            </a:r>
            <a:r>
              <a:rPr lang="en-GB" sz="2000" b="1" i="1" dirty="0" smtClean="0"/>
              <a:t>y </a:t>
            </a:r>
            <a:r>
              <a:rPr lang="en-GB" sz="2000" b="1" i="1" dirty="0" err="1" smtClean="0"/>
              <a:t>relajante</a:t>
            </a:r>
            <a:r>
              <a:rPr lang="en-GB" sz="2000" b="1" i="1" dirty="0" smtClean="0"/>
              <a:t>.</a:t>
            </a:r>
            <a:endParaRPr lang="en-GB" sz="20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528349" y="6628499"/>
            <a:ext cx="41410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/>
              <a:t>El fin de </a:t>
            </a:r>
            <a:r>
              <a:rPr lang="en-GB" sz="2000" b="1" i="1" dirty="0" err="1" smtClean="0"/>
              <a:t>semana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pasado</a:t>
            </a:r>
            <a:r>
              <a:rPr lang="en-GB" sz="2000" b="1" i="1" dirty="0" smtClean="0"/>
              <a:t>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canté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smtClean="0"/>
              <a:t>en un </a:t>
            </a:r>
            <a:r>
              <a:rPr lang="en-GB" sz="2000" b="1" i="1" dirty="0" err="1" smtClean="0"/>
              <a:t>concierto</a:t>
            </a:r>
            <a:r>
              <a:rPr lang="en-GB" sz="2000" b="1" i="1" dirty="0" smtClean="0"/>
              <a:t> en </a:t>
            </a:r>
            <a:r>
              <a:rPr lang="en-GB" sz="2000" b="1" i="1" dirty="0" err="1" smtClean="0"/>
              <a:t>una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iglesia</a:t>
            </a:r>
            <a:r>
              <a:rPr lang="en-GB" sz="2000" b="1" i="1" dirty="0" smtClean="0"/>
              <a:t> en Cambridge.  </a:t>
            </a:r>
            <a:r>
              <a:rPr lang="en-GB" sz="2000" b="1" i="1" dirty="0" smtClean="0">
                <a:solidFill>
                  <a:srgbClr val="FF0000"/>
                </a:solidFill>
              </a:rPr>
              <a:t>Me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gustó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smtClean="0"/>
              <a:t>mucho.</a:t>
            </a:r>
            <a:endParaRPr lang="en-GB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528349" y="7780627"/>
            <a:ext cx="4141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 smtClean="0"/>
              <a:t>El </a:t>
            </a:r>
            <a:r>
              <a:rPr lang="en-GB" sz="2000" b="1" i="1" dirty="0" err="1" smtClean="0"/>
              <a:t>próximo</a:t>
            </a:r>
            <a:r>
              <a:rPr lang="en-GB" sz="2000" b="1" i="1" dirty="0" smtClean="0"/>
              <a:t> fin de </a:t>
            </a:r>
            <a:r>
              <a:rPr lang="en-GB" sz="2000" b="1" i="1" dirty="0" err="1" smtClean="0"/>
              <a:t>semana</a:t>
            </a:r>
            <a:r>
              <a:rPr lang="en-GB" sz="2000" b="1" i="1" dirty="0" smtClean="0"/>
              <a:t>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voy</a:t>
            </a:r>
            <a:r>
              <a:rPr lang="en-GB" sz="2000" b="1" i="1" dirty="0" smtClean="0">
                <a:solidFill>
                  <a:srgbClr val="FF0000"/>
                </a:solidFill>
              </a:rPr>
              <a:t> a </a:t>
            </a:r>
            <a:r>
              <a:rPr lang="en-GB" sz="2000" b="1" i="1" dirty="0" err="1" smtClean="0">
                <a:solidFill>
                  <a:srgbClr val="FF0000"/>
                </a:solidFill>
              </a:rPr>
              <a:t>cantar</a:t>
            </a:r>
            <a:r>
              <a:rPr lang="en-GB" sz="2000" b="1" i="1" dirty="0" smtClean="0">
                <a:solidFill>
                  <a:srgbClr val="FF0000"/>
                </a:solidFill>
              </a:rPr>
              <a:t> </a:t>
            </a:r>
            <a:r>
              <a:rPr lang="en-GB" sz="2000" b="1" i="1" dirty="0" smtClean="0"/>
              <a:t>en </a:t>
            </a:r>
            <a:r>
              <a:rPr lang="en-GB" sz="2000" b="1" i="1" dirty="0" err="1" smtClean="0"/>
              <a:t>una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prueba</a:t>
            </a:r>
            <a:r>
              <a:rPr lang="en-GB" sz="2000" b="1" i="1" dirty="0" smtClean="0"/>
              <a:t> </a:t>
            </a:r>
            <a:r>
              <a:rPr lang="en-GB" sz="2000" b="1" i="1" dirty="0" err="1" smtClean="0"/>
              <a:t>para</a:t>
            </a:r>
            <a:r>
              <a:rPr lang="en-GB" sz="2000" b="1" i="1" dirty="0" smtClean="0"/>
              <a:t> Factor X.</a:t>
            </a:r>
            <a:endParaRPr lang="en-GB" sz="2000" b="1" i="1" dirty="0"/>
          </a:p>
        </p:txBody>
      </p:sp>
    </p:spTree>
    <p:extLst>
      <p:ext uri="{BB962C8B-B14F-4D97-AF65-F5344CB8AC3E}">
        <p14:creationId xmlns:p14="http://schemas.microsoft.com/office/powerpoint/2010/main" val="38942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14" y="181253"/>
            <a:ext cx="578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3  Use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model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previous</a:t>
            </a:r>
            <a:r>
              <a:rPr lang="es-ES_tradnl" b="1" dirty="0" smtClean="0"/>
              <a:t> page as a guide and </a:t>
            </a:r>
            <a:r>
              <a:rPr lang="es-ES_tradnl" b="1" dirty="0" err="1" smtClean="0"/>
              <a:t>answer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questions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about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favourite</a:t>
            </a:r>
            <a:r>
              <a:rPr lang="es-ES_tradnl" b="1" dirty="0" smtClean="0"/>
              <a:t> hobby.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295756"/>
              </p:ext>
            </p:extLst>
          </p:nvPr>
        </p:nvGraphicFramePr>
        <p:xfrm>
          <a:off x="260648" y="971600"/>
          <a:ext cx="6264696" cy="7777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4696"/>
              </a:tblGrid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b="1" dirty="0" smtClean="0"/>
                        <a:t>1.</a:t>
                      </a:r>
                      <a:r>
                        <a:rPr lang="en-GB" b="1" baseline="0" dirty="0" smtClean="0"/>
                        <a:t> </a:t>
                      </a:r>
                      <a:r>
                        <a:rPr lang="en-GB" sz="1800" dirty="0" err="1" smtClean="0"/>
                        <a:t>Mi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pasatiempo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preferido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es</a:t>
                      </a:r>
                      <a:r>
                        <a:rPr lang="en-GB" sz="1800" dirty="0" smtClean="0"/>
                        <a:t>..</a:t>
                      </a:r>
                      <a:r>
                        <a:rPr lang="en-GB" sz="1800" baseline="0" dirty="0" smtClean="0"/>
                        <a:t> </a:t>
                      </a:r>
                      <a:r>
                        <a:rPr lang="en-GB" sz="1800" dirty="0" smtClean="0"/>
                        <a:t>(My favourite hobby is…)</a:t>
                      </a:r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79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b="1" dirty="0" smtClean="0"/>
                        <a:t>2. ¿</a:t>
                      </a:r>
                      <a:r>
                        <a:rPr lang="en-GB" sz="1800" dirty="0" err="1" smtClean="0"/>
                        <a:t>Cuándo</a:t>
                      </a:r>
                      <a:r>
                        <a:rPr lang="en-GB" sz="1800" dirty="0" smtClean="0"/>
                        <a:t>?</a:t>
                      </a:r>
                      <a:r>
                        <a:rPr lang="en-GB" sz="1800" baseline="0" dirty="0" smtClean="0"/>
                        <a:t>  (When? How often?)</a:t>
                      </a:r>
                      <a:endParaRPr lang="en-GB" sz="1800" dirty="0" smtClean="0"/>
                    </a:p>
                  </a:txBody>
                  <a:tcPr/>
                </a:tc>
              </a:tr>
              <a:tr h="164028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b="1" dirty="0" smtClean="0"/>
                        <a:t>3. </a:t>
                      </a:r>
                      <a:r>
                        <a:rPr lang="en-GB" sz="1800" dirty="0" smtClean="0"/>
                        <a:t>¿Con </a:t>
                      </a:r>
                      <a:r>
                        <a:rPr lang="en-GB" sz="1800" dirty="0" err="1" smtClean="0"/>
                        <a:t>quién</a:t>
                      </a:r>
                      <a:r>
                        <a:rPr lang="en-GB" sz="1800" dirty="0" smtClean="0"/>
                        <a:t>? (With whom?)</a:t>
                      </a:r>
                      <a:r>
                        <a:rPr lang="en-GB" sz="1800" baseline="0" dirty="0" smtClean="0"/>
                        <a:t> </a:t>
                      </a:r>
                    </a:p>
                  </a:txBody>
                  <a:tcPr/>
                </a:tc>
              </a:tr>
              <a:tr h="1464543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235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b="1" dirty="0" smtClean="0"/>
                        <a:t>4. </a:t>
                      </a:r>
                      <a:r>
                        <a:rPr lang="en-GB" sz="1800" dirty="0" smtClean="0"/>
                        <a:t>¿</a:t>
                      </a:r>
                      <a:r>
                        <a:rPr lang="en-GB" sz="1800" dirty="0" err="1" smtClean="0"/>
                        <a:t>Dónde</a:t>
                      </a:r>
                      <a:r>
                        <a:rPr lang="en-GB" sz="1800" dirty="0" smtClean="0"/>
                        <a:t>?</a:t>
                      </a:r>
                      <a:r>
                        <a:rPr lang="en-GB" sz="1800" baseline="0" dirty="0" smtClean="0"/>
                        <a:t> (Where?)</a:t>
                      </a:r>
                    </a:p>
                  </a:txBody>
                  <a:tcPr/>
                </a:tc>
              </a:tr>
              <a:tr h="1377366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598" y="181253"/>
            <a:ext cx="955794" cy="81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14" y="181253"/>
            <a:ext cx="578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3  Use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model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previous</a:t>
            </a:r>
            <a:r>
              <a:rPr lang="es-ES_tradnl" b="1" dirty="0" smtClean="0"/>
              <a:t> page as a guide and </a:t>
            </a:r>
            <a:r>
              <a:rPr lang="es-ES_tradnl" b="1" dirty="0" err="1" smtClean="0"/>
              <a:t>answer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questions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about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favourite</a:t>
            </a:r>
            <a:r>
              <a:rPr lang="es-ES_tradnl" b="1" dirty="0" smtClean="0"/>
              <a:t> hobby.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101868"/>
              </p:ext>
            </p:extLst>
          </p:nvPr>
        </p:nvGraphicFramePr>
        <p:xfrm>
          <a:off x="260648" y="1125809"/>
          <a:ext cx="6264696" cy="74603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4696"/>
              </a:tblGrid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5. </a:t>
                      </a:r>
                      <a:r>
                        <a:rPr lang="en-GB" sz="1800" dirty="0" smtClean="0"/>
                        <a:t>¿</a:t>
                      </a:r>
                      <a:r>
                        <a:rPr lang="en-GB" sz="1800" dirty="0" err="1" smtClean="0"/>
                        <a:t>Por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qué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te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gusta</a:t>
                      </a:r>
                      <a:r>
                        <a:rPr lang="en-GB" sz="1800" dirty="0" smtClean="0"/>
                        <a:t>? (Why do you like it?)</a:t>
                      </a:r>
                      <a:r>
                        <a:rPr lang="en-GB" sz="1800" baseline="0" dirty="0" smtClean="0"/>
                        <a:t> </a:t>
                      </a:r>
                      <a:endParaRPr lang="en-GB" b="1" dirty="0" smtClean="0"/>
                    </a:p>
                  </a:txBody>
                  <a:tcPr/>
                </a:tc>
              </a:tr>
              <a:tr h="80572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b="1" dirty="0" smtClean="0"/>
                        <a:t>6. </a:t>
                      </a:r>
                      <a:r>
                        <a:rPr lang="en-GB" sz="1800" dirty="0" smtClean="0"/>
                        <a:t>El fin de </a:t>
                      </a:r>
                      <a:r>
                        <a:rPr lang="en-GB" sz="1800" dirty="0" err="1" smtClean="0"/>
                        <a:t>semana</a:t>
                      </a:r>
                      <a:r>
                        <a:rPr lang="en-GB" sz="1800" dirty="0" smtClean="0"/>
                        <a:t> </a:t>
                      </a:r>
                      <a:r>
                        <a:rPr lang="en-GB" sz="1800" dirty="0" err="1" smtClean="0"/>
                        <a:t>pasado</a:t>
                      </a:r>
                      <a:r>
                        <a:rPr lang="en-GB" sz="1800" dirty="0" smtClean="0"/>
                        <a:t>…</a:t>
                      </a:r>
                      <a:r>
                        <a:rPr lang="en-GB" sz="1800" b="1" dirty="0" smtClean="0"/>
                        <a:t>(What</a:t>
                      </a:r>
                      <a:r>
                        <a:rPr lang="en-GB" sz="1800" b="1" baseline="0" dirty="0" smtClean="0"/>
                        <a:t> did you do last weekend?)</a:t>
                      </a:r>
                      <a:endParaRPr lang="en-GB" sz="1800" dirty="0" smtClean="0"/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3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7.  El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baseline="0" dirty="0" err="1" smtClean="0">
                          <a:solidFill>
                            <a:schemeClr val="tx1"/>
                          </a:solidFill>
                        </a:rPr>
                        <a:t>próximo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</a:rPr>
                        <a:t> fin de </a:t>
                      </a:r>
                      <a:r>
                        <a:rPr lang="en-GB" baseline="0" dirty="0" err="1" smtClean="0">
                          <a:solidFill>
                            <a:schemeClr val="tx1"/>
                          </a:solidFill>
                        </a:rPr>
                        <a:t>semana</a:t>
                      </a:r>
                      <a:r>
                        <a:rPr lang="en-GB" b="1" baseline="0" dirty="0" smtClean="0">
                          <a:solidFill>
                            <a:schemeClr val="tx1"/>
                          </a:solidFill>
                        </a:rPr>
                        <a:t>..(</a:t>
                      </a:r>
                      <a:r>
                        <a:rPr lang="en-GB" sz="1800" b="1" dirty="0" smtClean="0"/>
                        <a:t>What</a:t>
                      </a:r>
                      <a:r>
                        <a:rPr lang="en-GB" sz="1800" b="1" baseline="0" dirty="0" smtClean="0"/>
                        <a:t> are you going to do next weekend?)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598" y="181253"/>
            <a:ext cx="955794" cy="81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40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632" y="107504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Ayuda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b="1" dirty="0" err="1" smtClean="0">
                <a:latin typeface="Calibri" pitchFamily="34" charset="0"/>
                <a:cs typeface="Calibri" pitchFamily="34" charset="0"/>
              </a:rPr>
              <a:t>repasar</a:t>
            </a:r>
            <a:r>
              <a:rPr lang="en-GB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sz="2000" i="1" dirty="0" smtClean="0">
                <a:latin typeface="Calibri" pitchFamily="34" charset="0"/>
                <a:cs typeface="Calibri" pitchFamily="34" charset="0"/>
              </a:rPr>
              <a:t>Help to revise</a:t>
            </a:r>
            <a:r>
              <a:rPr lang="en-GB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GB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949" y="509560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1. Vocabulario </a:t>
            </a:r>
            <a:r>
              <a:rPr lang="es-ES_tradnl" b="1" dirty="0"/>
              <a:t>necesario</a:t>
            </a:r>
            <a:r>
              <a:rPr lang="es-ES_tradnl" b="1" dirty="0" smtClean="0"/>
              <a:t>: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English (</a:t>
            </a:r>
            <a:r>
              <a:rPr lang="es-ES_tradnl" b="1" dirty="0" err="1" smtClean="0"/>
              <a:t>without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looking</a:t>
            </a:r>
            <a:r>
              <a:rPr lang="es-ES_tradnl" b="1" dirty="0" smtClean="0"/>
              <a:t>) – </a:t>
            </a:r>
            <a:r>
              <a:rPr lang="es-ES_tradnl" b="1" dirty="0" err="1" smtClean="0"/>
              <a:t>if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have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look </a:t>
            </a:r>
            <a:r>
              <a:rPr lang="es-ES_tradnl" b="1" dirty="0" err="1" smtClean="0"/>
              <a:t>then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highlight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word</a:t>
            </a:r>
            <a:r>
              <a:rPr lang="es-ES_tradnl" b="1" dirty="0" smtClean="0"/>
              <a:t>.)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24407"/>
              </p:ext>
            </p:extLst>
          </p:nvPr>
        </p:nvGraphicFramePr>
        <p:xfrm>
          <a:off x="260648" y="1187624"/>
          <a:ext cx="6120680" cy="697942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44418"/>
                <a:gridCol w="3176262"/>
              </a:tblGrid>
              <a:tr h="324605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La </a:t>
                      </a:r>
                      <a:r>
                        <a:rPr lang="en-GB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tecnología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technology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blog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los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canales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charla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ordenador,el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computador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correo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electrónico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Internet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la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página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 internet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teléfono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móvil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on-line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en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línea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conectado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mensaje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texto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chatear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charlar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descargar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navegar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por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Internet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comunicar</a:t>
                      </a:r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por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texto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la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página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web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47809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el 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web site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917"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8640" y="8388424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2. </a:t>
            </a:r>
            <a:r>
              <a:rPr lang="es-ES_tradnl" b="1" dirty="0" err="1" smtClean="0"/>
              <a:t>Now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choose</a:t>
            </a:r>
            <a:r>
              <a:rPr lang="es-ES_tradnl" b="1" dirty="0" smtClean="0"/>
              <a:t> 5 more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from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this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topic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and </a:t>
            </a:r>
            <a:r>
              <a:rPr lang="es-ES_tradnl" b="1" dirty="0" err="1" smtClean="0"/>
              <a:t>add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list</a:t>
            </a:r>
            <a:r>
              <a:rPr lang="es-ES_tradnl" b="1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192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835124" y="1471093"/>
            <a:ext cx="8604448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21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6632" y="120278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3.  </a:t>
            </a:r>
            <a:r>
              <a:rPr lang="en-GB" b="1" dirty="0" err="1" smtClean="0"/>
              <a:t>Escribe</a:t>
            </a:r>
            <a:r>
              <a:rPr lang="en-GB" b="1" dirty="0" smtClean="0"/>
              <a:t> </a:t>
            </a:r>
            <a:r>
              <a:rPr lang="en-GB" b="1" dirty="0" err="1" smtClean="0"/>
              <a:t>algo</a:t>
            </a:r>
            <a:r>
              <a:rPr lang="en-GB" b="1" dirty="0" smtClean="0"/>
              <a:t> </a:t>
            </a:r>
            <a:r>
              <a:rPr lang="en-GB" b="1" dirty="0" err="1" smtClean="0"/>
              <a:t>diferente</a:t>
            </a:r>
            <a:r>
              <a:rPr lang="en-GB" b="1" dirty="0" smtClean="0"/>
              <a:t>.  </a:t>
            </a:r>
            <a:endParaRPr lang="en-GB" dirty="0"/>
          </a:p>
          <a:p>
            <a:r>
              <a:rPr lang="es-ES" dirty="0" smtClean="0"/>
              <a:t>(</a:t>
            </a:r>
            <a:r>
              <a:rPr lang="es-ES" dirty="0" err="1" smtClean="0"/>
              <a:t>Change</a:t>
            </a:r>
            <a:r>
              <a:rPr lang="es-ES" dirty="0" smtClean="0"/>
              <a:t> at </a:t>
            </a:r>
            <a:r>
              <a:rPr lang="es-ES" dirty="0" err="1" smtClean="0"/>
              <a:t>least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</a:t>
            </a:r>
            <a:r>
              <a:rPr lang="es-ES" dirty="0" err="1" smtClean="0"/>
              <a:t>detail</a:t>
            </a:r>
            <a:r>
              <a:rPr lang="es-ES" dirty="0" smtClean="0"/>
              <a:t> in </a:t>
            </a:r>
            <a:r>
              <a:rPr lang="es-ES" dirty="0" err="1" smtClean="0"/>
              <a:t>each</a:t>
            </a:r>
            <a:r>
              <a:rPr lang="es-ES" dirty="0" smtClean="0"/>
              <a:t> </a:t>
            </a:r>
            <a:r>
              <a:rPr lang="es-ES" dirty="0" err="1" smtClean="0"/>
              <a:t>sentence</a:t>
            </a:r>
            <a:r>
              <a:rPr lang="es-ES" dirty="0" smtClean="0"/>
              <a:t>.)</a:t>
            </a:r>
            <a:endParaRPr lang="en-GB" dirty="0"/>
          </a:p>
          <a:p>
            <a:r>
              <a:rPr lang="es-ES" dirty="0"/>
              <a:t> 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69069"/>
              </p:ext>
            </p:extLst>
          </p:nvPr>
        </p:nvGraphicFramePr>
        <p:xfrm>
          <a:off x="260648" y="827584"/>
          <a:ext cx="6336704" cy="2813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1.  No</a:t>
                      </a:r>
                      <a:r>
                        <a:rPr lang="en-GB" baseline="0" dirty="0" smtClean="0"/>
                        <a:t> me </a:t>
                      </a:r>
                      <a:r>
                        <a:rPr lang="en-GB" baseline="0" dirty="0" err="1" smtClean="0"/>
                        <a:t>gustan</a:t>
                      </a:r>
                      <a:r>
                        <a:rPr lang="en-GB" baseline="0" dirty="0" smtClean="0"/>
                        <a:t> mucho </a:t>
                      </a:r>
                      <a:r>
                        <a:rPr lang="en-GB" baseline="0" dirty="0" err="1" smtClean="0"/>
                        <a:t>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noticias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r>
                        <a:rPr lang="en-GB" baseline="0" dirty="0" smtClean="0"/>
                        <a:t>  </a:t>
                      </a:r>
                      <a:r>
                        <a:rPr lang="en-GB" baseline="0" dirty="0" err="1" smtClean="0"/>
                        <a:t>Mi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programa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preferido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MOTD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porque</a:t>
                      </a:r>
                      <a:r>
                        <a:rPr lang="en-GB" baseline="0" dirty="0" smtClean="0"/>
                        <a:t> siempre </a:t>
                      </a:r>
                      <a:r>
                        <a:rPr lang="en-GB" baseline="0" dirty="0" err="1" smtClean="0"/>
                        <a:t>es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informativo</a:t>
                      </a:r>
                      <a:r>
                        <a:rPr lang="en-GB" baseline="0" dirty="0" smtClean="0"/>
                        <a:t> y </a:t>
                      </a:r>
                      <a:r>
                        <a:rPr lang="en-GB" baseline="0" dirty="0" err="1" smtClean="0"/>
                        <a:t>entretenido</a:t>
                      </a:r>
                      <a:r>
                        <a:rPr lang="en-GB" baseline="0" dirty="0" smtClean="0"/>
                        <a:t> 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3.</a:t>
                      </a:r>
                      <a:r>
                        <a:rPr lang="en-GB" baseline="0" dirty="0" smtClean="0"/>
                        <a:t>  </a:t>
                      </a:r>
                      <a:r>
                        <a:rPr lang="en-GB" baseline="0" dirty="0" err="1" smtClean="0"/>
                        <a:t>Pienso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que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telenovelas</a:t>
                      </a:r>
                      <a:r>
                        <a:rPr lang="en-GB" baseline="0" dirty="0" smtClean="0"/>
                        <a:t> son </a:t>
                      </a:r>
                      <a:r>
                        <a:rPr lang="en-GB" baseline="0" dirty="0" err="1" smtClean="0"/>
                        <a:t>tontas</a:t>
                      </a:r>
                      <a:r>
                        <a:rPr lang="en-GB" baseline="0" dirty="0" smtClean="0"/>
                        <a:t>..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50507" y="3635896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4.  </a:t>
            </a:r>
            <a:r>
              <a:rPr lang="en-GB" b="1" dirty="0" err="1" smtClean="0"/>
              <a:t>Pon</a:t>
            </a:r>
            <a:r>
              <a:rPr lang="en-GB" b="1" dirty="0" smtClean="0"/>
              <a:t> en </a:t>
            </a:r>
            <a:r>
              <a:rPr lang="en-GB" b="1" dirty="0" err="1" smtClean="0"/>
              <a:t>orden</a:t>
            </a:r>
            <a:r>
              <a:rPr lang="en-GB" b="1" dirty="0" smtClean="0"/>
              <a:t> </a:t>
            </a:r>
            <a:r>
              <a:rPr lang="en-GB" b="1" dirty="0" err="1" smtClean="0"/>
              <a:t>las</a:t>
            </a:r>
            <a:r>
              <a:rPr lang="en-GB" b="1" dirty="0" smtClean="0"/>
              <a:t> </a:t>
            </a:r>
            <a:r>
              <a:rPr lang="en-GB" b="1" dirty="0" err="1" smtClean="0"/>
              <a:t>frases</a:t>
            </a:r>
            <a:r>
              <a:rPr lang="en-GB" b="1" dirty="0" smtClean="0"/>
              <a:t>.  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820752"/>
              </p:ext>
            </p:extLst>
          </p:nvPr>
        </p:nvGraphicFramePr>
        <p:xfrm>
          <a:off x="260648" y="4067944"/>
          <a:ext cx="6336704" cy="26076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1.  </a:t>
                      </a:r>
                      <a:r>
                        <a:rPr lang="en-GB" dirty="0" err="1" smtClean="0"/>
                        <a:t>encantan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dibujos</a:t>
                      </a:r>
                      <a:r>
                        <a:rPr lang="en-GB" baseline="0" dirty="0" smtClean="0"/>
                        <a:t> me </a:t>
                      </a:r>
                      <a:r>
                        <a:rPr lang="en-GB" baseline="0" dirty="0" err="1" smtClean="0"/>
                        <a:t>porque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divertidos</a:t>
                      </a:r>
                      <a:r>
                        <a:rPr lang="en-GB" baseline="0" dirty="0" smtClean="0"/>
                        <a:t> son </a:t>
                      </a:r>
                      <a:r>
                        <a:rPr lang="en-GB" baseline="0" dirty="0" err="1" smtClean="0"/>
                        <a:t>animados</a:t>
                      </a:r>
                      <a:r>
                        <a:rPr lang="en-GB" baseline="0" dirty="0" smtClean="0"/>
                        <a:t> los.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r>
                        <a:rPr lang="en-GB" baseline="0" dirty="0" smtClean="0"/>
                        <a:t>  mi </a:t>
                      </a:r>
                      <a:r>
                        <a:rPr lang="en-GB" baseline="0" dirty="0" err="1" smtClean="0"/>
                        <a:t>gustan</a:t>
                      </a:r>
                      <a:r>
                        <a:rPr lang="en-GB" baseline="0" dirty="0" smtClean="0"/>
                        <a:t> le </a:t>
                      </a:r>
                      <a:r>
                        <a:rPr lang="en-GB" baseline="0" dirty="0" err="1" smtClean="0"/>
                        <a:t>hermano</a:t>
                      </a:r>
                      <a:r>
                        <a:rPr lang="en-GB" baseline="0" dirty="0" smtClean="0"/>
                        <a:t> los </a:t>
                      </a:r>
                      <a:r>
                        <a:rPr lang="en-GB" baseline="0" dirty="0" err="1" smtClean="0"/>
                        <a:t>música</a:t>
                      </a:r>
                      <a:r>
                        <a:rPr lang="en-GB" baseline="0" dirty="0" smtClean="0"/>
                        <a:t> de a </a:t>
                      </a:r>
                      <a:r>
                        <a:rPr lang="en-GB" baseline="0" dirty="0" err="1" smtClean="0"/>
                        <a:t>programas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3.</a:t>
                      </a:r>
                      <a:r>
                        <a:rPr lang="en-GB" baseline="0" dirty="0" smtClean="0"/>
                        <a:t>  </a:t>
                      </a:r>
                      <a:r>
                        <a:rPr lang="en-GB" baseline="0" dirty="0" err="1" smtClean="0"/>
                        <a:t>opinión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las</a:t>
                      </a:r>
                      <a:r>
                        <a:rPr lang="en-GB" baseline="0" dirty="0" smtClean="0"/>
                        <a:t> mi </a:t>
                      </a:r>
                      <a:r>
                        <a:rPr lang="en-GB" baseline="0" dirty="0" err="1" smtClean="0"/>
                        <a:t>noticias</a:t>
                      </a:r>
                      <a:r>
                        <a:rPr lang="en-GB" baseline="0" dirty="0" smtClean="0"/>
                        <a:t> son </a:t>
                      </a:r>
                      <a:r>
                        <a:rPr lang="en-GB" baseline="0" dirty="0" err="1" smtClean="0"/>
                        <a:t>pesimistas</a:t>
                      </a:r>
                      <a:r>
                        <a:rPr lang="en-GB" baseline="0" dirty="0" smtClean="0"/>
                        <a:t> en </a:t>
                      </a:r>
                      <a:r>
                        <a:rPr lang="en-GB" baseline="0" dirty="0" err="1" smtClean="0"/>
                        <a:t>muy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50507" y="6804248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5</a:t>
            </a:r>
            <a:r>
              <a:rPr lang="en-GB" b="1" dirty="0" smtClean="0"/>
              <a:t>. ¿</a:t>
            </a:r>
            <a:r>
              <a:rPr lang="en-GB" b="1" dirty="0" err="1" smtClean="0"/>
              <a:t>Qué</a:t>
            </a:r>
            <a:r>
              <a:rPr lang="en-GB" b="1" dirty="0" smtClean="0"/>
              <a:t> </a:t>
            </a:r>
            <a:r>
              <a:rPr lang="en-GB" b="1" dirty="0" err="1" smtClean="0"/>
              <a:t>significan</a:t>
            </a:r>
            <a:r>
              <a:rPr lang="en-GB" b="1" dirty="0" smtClean="0"/>
              <a:t> </a:t>
            </a:r>
            <a:r>
              <a:rPr lang="en-GB" b="1" dirty="0" err="1" smtClean="0"/>
              <a:t>estas</a:t>
            </a:r>
            <a:r>
              <a:rPr lang="en-GB" b="1" dirty="0" smtClean="0"/>
              <a:t> </a:t>
            </a:r>
            <a:r>
              <a:rPr lang="en-GB" b="1" dirty="0" err="1" smtClean="0"/>
              <a:t>frases</a:t>
            </a:r>
            <a:r>
              <a:rPr lang="en-GB" b="1" dirty="0" smtClean="0"/>
              <a:t> </a:t>
            </a:r>
            <a:r>
              <a:rPr lang="en-GB" b="1" dirty="0"/>
              <a:t>en </a:t>
            </a:r>
            <a:r>
              <a:rPr lang="en-GB" b="1" dirty="0" err="1" smtClean="0"/>
              <a:t>inglés</a:t>
            </a:r>
            <a:r>
              <a:rPr lang="en-GB" b="1" dirty="0" smtClean="0"/>
              <a:t>?.  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658168"/>
              </p:ext>
            </p:extLst>
          </p:nvPr>
        </p:nvGraphicFramePr>
        <p:xfrm>
          <a:off x="260648" y="7317596"/>
          <a:ext cx="6336704" cy="1214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404948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/>
                </a:tc>
              </a:tr>
              <a:tr h="404948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/>
                </a:tc>
              </a:tr>
              <a:tr h="404948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655" y="120278"/>
            <a:ext cx="576064" cy="627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9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0"/>
            <a:ext cx="6858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1600" b="1"/>
              <a:t>KS3 Spanish Core Language 3</a:t>
            </a:r>
          </a:p>
        </p:txBody>
      </p:sp>
      <p:graphicFrame>
        <p:nvGraphicFramePr>
          <p:cNvPr id="3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232535"/>
              </p:ext>
            </p:extLst>
          </p:nvPr>
        </p:nvGraphicFramePr>
        <p:xfrm>
          <a:off x="2322513" y="571500"/>
          <a:ext cx="4535487" cy="5857878"/>
        </p:xfrm>
        <a:graphic>
          <a:graphicData uri="http://schemas.openxmlformats.org/drawingml/2006/table">
            <a:tbl>
              <a:tblPr/>
              <a:tblGrid>
                <a:gridCol w="1749429"/>
                <a:gridCol w="449258"/>
                <a:gridCol w="2336800"/>
              </a:tblGrid>
              <a:tr h="33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(no)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puedo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/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puede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can(not) / s/he can (not)...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(no)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quiero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/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quiere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(don’t) want to / s/he (doesn’t) want(s)to…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(no)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quería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(didn’t) want to / s/he (didn’t) want to...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(no)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tengo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que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 (no)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tiene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que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(don’t)have to / s/he has to/ (s/he doesn’t have to..…)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(no)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tenía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)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que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(didn’t) have to/ s/he (didn’t) have to..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voy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a/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va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I’m going to / s/he is going to…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iba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a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was going to / s/he was going to 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(no) me (le)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gusta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(don’t) like to / s/he doesn’t like to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me (le) encanta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love to / s/he loves to…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me (le) 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gustar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ía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I/he/she would like to…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tenía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pensado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I/s/he  was planning to..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estaba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a 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punto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I/s/he was about to....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acabo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acaba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have just / s/he has just....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acabé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acabó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 had just / s/he had just...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antes de/</a:t>
                      </a:r>
                      <a:r>
                        <a:rPr kumimoji="0" lang="en-GB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después</a:t>
                      </a: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de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before (doing).../after (doing)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34" name="Text Box 88"/>
          <p:cNvSpPr txBox="1">
            <a:spLocks noChangeArrowheads="1"/>
          </p:cNvSpPr>
          <p:nvPr/>
        </p:nvSpPr>
        <p:spPr bwMode="auto">
          <a:xfrm>
            <a:off x="3643313" y="214313"/>
            <a:ext cx="170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400" b="1"/>
              <a:t>Sentence building</a:t>
            </a:r>
          </a:p>
        </p:txBody>
      </p:sp>
      <p:sp>
        <p:nvSpPr>
          <p:cNvPr id="7235" name="Text Box 84"/>
          <p:cNvSpPr txBox="1">
            <a:spLocks noChangeArrowheads="1"/>
          </p:cNvSpPr>
          <p:nvPr/>
        </p:nvSpPr>
        <p:spPr bwMode="auto">
          <a:xfrm>
            <a:off x="214313" y="357188"/>
            <a:ext cx="207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sz="1200" b="1"/>
              <a:t>Referring  to belonging(s)</a:t>
            </a:r>
          </a:p>
        </p:txBody>
      </p:sp>
      <p:graphicFrame>
        <p:nvGraphicFramePr>
          <p:cNvPr id="6" name="Group 2"/>
          <p:cNvGraphicFramePr>
            <a:graphicFrameLocks noGrp="1"/>
          </p:cNvGraphicFramePr>
          <p:nvPr/>
        </p:nvGraphicFramePr>
        <p:xfrm>
          <a:off x="214313" y="682625"/>
          <a:ext cx="1954212" cy="2460624"/>
        </p:xfrm>
        <a:graphic>
          <a:graphicData uri="http://schemas.openxmlformats.org/drawingml/2006/table">
            <a:tbl>
              <a:tblPr/>
              <a:tblGrid>
                <a:gridCol w="996062"/>
                <a:gridCol w="958150"/>
              </a:tblGrid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your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tu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his/her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su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your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su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our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nuestro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your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vuestro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their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su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your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su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40"/>
          <p:cNvGraphicFramePr>
            <a:graphicFrameLocks noGrp="1"/>
          </p:cNvGraphicFramePr>
          <p:nvPr/>
        </p:nvGraphicFramePr>
        <p:xfrm>
          <a:off x="142875" y="3786188"/>
          <a:ext cx="2143125" cy="2925780"/>
        </p:xfrm>
        <a:graphic>
          <a:graphicData uri="http://schemas.openxmlformats.org/drawingml/2006/table">
            <a:tbl>
              <a:tblPr/>
              <a:tblGrid>
                <a:gridCol w="765401"/>
                <a:gridCol w="1377724"/>
              </a:tblGrid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you </a:t>
                      </a:r>
                      <a:r>
                        <a:rPr kumimoji="0" lang="es-E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(singular familiar)</a:t>
                      </a:r>
                      <a:endParaRPr kumimoji="0" lang="es-E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lo (le)*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he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la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she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lo/la(le)*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you</a:t>
                      </a: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(singular formal)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us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you</a:t>
                      </a: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(plural familiar)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los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them</a:t>
                      </a: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masculine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)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las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them</a:t>
                      </a: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feminine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)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los/las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you</a:t>
                      </a: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(plural formal)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00" name="Text Box 84"/>
          <p:cNvSpPr txBox="1">
            <a:spLocks noChangeArrowheads="1"/>
          </p:cNvSpPr>
          <p:nvPr/>
        </p:nvSpPr>
        <p:spPr bwMode="auto">
          <a:xfrm>
            <a:off x="0" y="3357563"/>
            <a:ext cx="23002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1200" b="1"/>
              <a:t>Referring  to things &amp; people</a:t>
            </a:r>
          </a:p>
        </p:txBody>
      </p:sp>
      <p:graphicFrame>
        <p:nvGraphicFramePr>
          <p:cNvPr id="10" name="Group 143"/>
          <p:cNvGraphicFramePr>
            <a:graphicFrameLocks/>
          </p:cNvGraphicFramePr>
          <p:nvPr/>
        </p:nvGraphicFramePr>
        <p:xfrm>
          <a:off x="142875" y="7000875"/>
          <a:ext cx="3143250" cy="2003428"/>
        </p:xfrm>
        <a:graphic>
          <a:graphicData uri="http://schemas.openxmlformats.org/drawingml/2006/table">
            <a:tbl>
              <a:tblPr/>
              <a:tblGrid>
                <a:gridCol w="714375"/>
                <a:gridCol w="1857375"/>
                <a:gridCol w="571500"/>
              </a:tblGrid>
              <a:tr h="251374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How to refer </a:t>
                      </a:r>
                      <a:b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to the future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Infinitive +</a:t>
                      </a:r>
                    </a:p>
                  </a:txBody>
                  <a:tcPr marL="91439" marR="91439"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yo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(I)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é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3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tú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(you – 1 person,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fam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ás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3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él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ella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– he/she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á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3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usted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you – 1 person polite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á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nosotros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- we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emos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3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vosotros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– you pl.,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fam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éis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3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ellos/ellas - they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án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3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ustedes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you pl., polite</a:t>
                      </a: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án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39" marR="91439"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40"/>
          <p:cNvGraphicFramePr>
            <a:graphicFrameLocks noGrp="1"/>
          </p:cNvGraphicFramePr>
          <p:nvPr/>
        </p:nvGraphicFramePr>
        <p:xfrm>
          <a:off x="3429000" y="7005638"/>
          <a:ext cx="3286125" cy="1995489"/>
        </p:xfrm>
        <a:graphic>
          <a:graphicData uri="http://schemas.openxmlformats.org/drawingml/2006/table">
            <a:tbl>
              <a:tblPr/>
              <a:tblGrid>
                <a:gridCol w="1500198"/>
                <a:gridCol w="1785927"/>
              </a:tblGrid>
              <a:tr h="3962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no….nada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…at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all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nothing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anything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 sé nada de eso</a:t>
                      </a:r>
                      <a:endParaRPr kumimoji="0" lang="es-E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don’t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know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anything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about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that</a:t>
                      </a:r>
                      <a:endParaRPr kumimoji="0" lang="es-ES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no…</a:t>
                      </a: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nunca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never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..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ever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)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 voy nunca al cine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never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go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the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cinema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no…nadie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No-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one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anyone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)</a:t>
                      </a:r>
                      <a:endParaRPr kumimoji="0" lang="es-E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no conozco a nadie</a:t>
                      </a:r>
                      <a:endParaRPr kumimoji="0" lang="es-E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don’t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know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s-E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anyone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55" name="Text Box 84"/>
          <p:cNvSpPr txBox="1">
            <a:spLocks noChangeArrowheads="1"/>
          </p:cNvSpPr>
          <p:nvPr/>
        </p:nvSpPr>
        <p:spPr bwMode="auto">
          <a:xfrm>
            <a:off x="4021138" y="6715125"/>
            <a:ext cx="1765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1200" b="1"/>
              <a:t>Expressing negatives</a:t>
            </a:r>
          </a:p>
        </p:txBody>
      </p:sp>
      <p:sp>
        <p:nvSpPr>
          <p:cNvPr id="7356" name="TextBox 12"/>
          <p:cNvSpPr txBox="1">
            <a:spLocks noChangeArrowheads="1"/>
          </p:cNvSpPr>
          <p:nvPr/>
        </p:nvSpPr>
        <p:spPr bwMode="auto">
          <a:xfrm rot="-5400000">
            <a:off x="1453357" y="3626643"/>
            <a:ext cx="571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2400">
                <a:latin typeface="Calibri" pitchFamily="34" charset="0"/>
              </a:rPr>
              <a:t>+ verb in the INFINITIVE form</a:t>
            </a:r>
            <a:endParaRPr lang="en-US" sz="24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38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14" y="181253"/>
            <a:ext cx="578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Use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core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language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sheet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practise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writing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about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freetime</a:t>
            </a:r>
            <a:r>
              <a:rPr lang="es-ES_tradnl" b="1" dirty="0" smtClean="0"/>
              <a:t>. 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questions</a:t>
            </a:r>
            <a:r>
              <a:rPr lang="es-ES_tradnl" b="1" dirty="0"/>
              <a:t> </a:t>
            </a:r>
            <a:r>
              <a:rPr lang="es-ES_tradnl" b="1" dirty="0" smtClean="0"/>
              <a:t>and </a:t>
            </a:r>
            <a:r>
              <a:rPr lang="es-ES_tradnl" b="1" dirty="0" err="1" smtClean="0"/>
              <a:t>answer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err="1"/>
              <a:t>m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794464"/>
              </p:ext>
            </p:extLst>
          </p:nvPr>
        </p:nvGraphicFramePr>
        <p:xfrm>
          <a:off x="260648" y="971600"/>
          <a:ext cx="6264696" cy="8004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4696"/>
              </a:tblGrid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1.</a:t>
                      </a:r>
                      <a:r>
                        <a:rPr lang="en-GB" b="1" baseline="0" dirty="0" smtClean="0"/>
                        <a:t>  </a:t>
                      </a:r>
                      <a:endParaRPr lang="en-GB" b="1" dirty="0" smtClean="0"/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2.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3.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4.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5.  </a:t>
                      </a:r>
                    </a:p>
                  </a:txBody>
                  <a:tcPr/>
                </a:tc>
              </a:tr>
              <a:tr h="80572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6.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598" y="181253"/>
            <a:ext cx="955794" cy="81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01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14" y="181253"/>
            <a:ext cx="578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Use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core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language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sheet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practise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writing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about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freetime</a:t>
            </a:r>
            <a:r>
              <a:rPr lang="es-ES_tradnl" b="1" dirty="0" smtClean="0"/>
              <a:t>. 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own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questions</a:t>
            </a:r>
            <a:r>
              <a:rPr lang="es-ES_tradnl" b="1" dirty="0"/>
              <a:t> </a:t>
            </a:r>
            <a:r>
              <a:rPr lang="es-ES_tradnl" b="1" dirty="0" smtClean="0"/>
              <a:t>and </a:t>
            </a:r>
            <a:r>
              <a:rPr lang="es-ES_tradnl" b="1" dirty="0" err="1" smtClean="0"/>
              <a:t>answer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err="1"/>
              <a:t>m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381949"/>
              </p:ext>
            </p:extLst>
          </p:nvPr>
        </p:nvGraphicFramePr>
        <p:xfrm>
          <a:off x="260648" y="971600"/>
          <a:ext cx="6264696" cy="8004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4696"/>
              </a:tblGrid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7.</a:t>
                      </a:r>
                      <a:r>
                        <a:rPr lang="en-GB" b="1" baseline="0" dirty="0" smtClean="0"/>
                        <a:t>  </a:t>
                      </a:r>
                      <a:endParaRPr lang="en-GB" b="1" dirty="0" smtClean="0"/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8.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9.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10.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11.  </a:t>
                      </a:r>
                    </a:p>
                  </a:txBody>
                  <a:tcPr/>
                </a:tc>
              </a:tr>
              <a:tr h="80572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43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b="1" dirty="0" smtClean="0"/>
                        <a:t>12.  </a:t>
                      </a:r>
                    </a:p>
                  </a:txBody>
                  <a:tcPr/>
                </a:tc>
              </a:tr>
              <a:tr h="856095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598" y="181253"/>
            <a:ext cx="955794" cy="81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8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4313" y="214313"/>
            <a:ext cx="6357937" cy="42862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400" b="1" dirty="0">
                <a:solidFill>
                  <a:srgbClr val="FFFFFF"/>
                </a:solidFill>
              </a:rPr>
              <a:t>6</a:t>
            </a:r>
            <a:r>
              <a:rPr lang="en-GB" sz="2400" b="1" dirty="0" smtClean="0">
                <a:solidFill>
                  <a:srgbClr val="FFFFFF"/>
                </a:solidFill>
              </a:rPr>
              <a:t> </a:t>
            </a:r>
            <a:r>
              <a:rPr lang="en-GB" sz="2400" b="1" dirty="0" err="1" smtClean="0">
                <a:solidFill>
                  <a:srgbClr val="FFFFFF"/>
                </a:solidFill>
              </a:rPr>
              <a:t>Desafío</a:t>
            </a:r>
            <a:r>
              <a:rPr lang="en-GB" sz="2400" b="1" dirty="0" smtClean="0">
                <a:solidFill>
                  <a:srgbClr val="FFFFFF"/>
                </a:solidFill>
              </a:rPr>
              <a:t> </a:t>
            </a:r>
            <a:r>
              <a:rPr lang="en-GB" sz="2400" b="1" dirty="0">
                <a:solidFill>
                  <a:srgbClr val="FFFFFF"/>
                </a:solidFill>
              </a:rPr>
              <a:t>de </a:t>
            </a:r>
            <a:r>
              <a:rPr lang="en-GB" sz="2400" b="1" dirty="0" err="1">
                <a:solidFill>
                  <a:srgbClr val="FFFFFF"/>
                </a:solidFill>
              </a:rPr>
              <a:t>vocabulario</a:t>
            </a:r>
            <a:r>
              <a:rPr lang="en-GB" sz="2400" b="1" dirty="0">
                <a:solidFill>
                  <a:srgbClr val="FFFFFF"/>
                </a:solidFill>
              </a:rPr>
              <a:t> </a:t>
            </a:r>
            <a:r>
              <a:rPr lang="en-GB" sz="2400" b="1" dirty="0" smtClean="0">
                <a:solidFill>
                  <a:srgbClr val="FFFFFF"/>
                </a:solidFill>
              </a:rPr>
              <a:t>– la </a:t>
            </a:r>
            <a:r>
              <a:rPr lang="en-GB" sz="2400" b="1" dirty="0" err="1" smtClean="0">
                <a:solidFill>
                  <a:srgbClr val="FFFFFF"/>
                </a:solidFill>
              </a:rPr>
              <a:t>tele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5750" y="684213"/>
          <a:ext cx="6456363" cy="7059616"/>
        </p:xfrm>
        <a:graphic>
          <a:graphicData uri="http://schemas.openxmlformats.org/drawingml/2006/table">
            <a:tbl>
              <a:tblPr/>
              <a:tblGrid>
                <a:gridCol w="6456363"/>
              </a:tblGrid>
              <a:tr h="640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  Me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encantan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______________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como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ejemplo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 Little Britain.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 Los documentales son muy 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  Mi programa favorito es una ___________ que se llama Waterloo Road. 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  Me encanta este programa porque ________ es aburrido.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5.  La comedia que más me ___________ es Friends.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6.  ________ las telenovelas porque son muy tontas.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7.  A veces veo programas de ___________ porque toco la guitarra.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8.  Me encantan los Simpson porque me hacen 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9.  Cada  ____________ es muy gracioso.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10. A mi hermana menor _______ gustan mucho los dibujos animados.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11.  Los programas de entrevistas son bastante 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12.  Eastenders me gusta mucho porque los actores son 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  No me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gustan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noticias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no me _________ la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política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14. 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Siempre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veo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el __________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quiero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saber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hará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sol.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15. 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preferida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Harry Potter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04813" y="7885113"/>
          <a:ext cx="6167437" cy="1097130"/>
        </p:xfrm>
        <a:graphic>
          <a:graphicData uri="http://schemas.openxmlformats.org/drawingml/2006/table">
            <a:tbl>
              <a:tblPr/>
              <a:tblGrid>
                <a:gridCol w="1233487"/>
                <a:gridCol w="1233488"/>
                <a:gridCol w="1233487"/>
                <a:gridCol w="1233488"/>
                <a:gridCol w="1233487"/>
              </a:tblGrid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nunca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informativos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interesa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emocionante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odio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serie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comedias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episodio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le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excelentes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reír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entretenidos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pronósito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música</a:t>
                      </a: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04" y="128402"/>
            <a:ext cx="576064" cy="627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91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008" y="35496"/>
            <a:ext cx="6785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/>
              <a:t>7</a:t>
            </a:r>
            <a:r>
              <a:rPr lang="es-ES" b="1" dirty="0" smtClean="0"/>
              <a:t>.¿Son </a:t>
            </a:r>
            <a:r>
              <a:rPr lang="es-ES" b="1" dirty="0"/>
              <a:t>lógicas estas frases</a:t>
            </a:r>
            <a:r>
              <a:rPr lang="es-ES" b="1" dirty="0" smtClean="0"/>
              <a:t>? </a:t>
            </a:r>
            <a:r>
              <a:rPr lang="es-ES" sz="1600" b="1" dirty="0" smtClean="0"/>
              <a:t>Do </a:t>
            </a:r>
            <a:r>
              <a:rPr lang="es-ES" sz="1600" b="1" dirty="0" err="1" smtClean="0"/>
              <a:t>these</a:t>
            </a:r>
            <a:r>
              <a:rPr lang="es-ES" sz="1600" b="1" dirty="0" smtClean="0"/>
              <a:t> </a:t>
            </a:r>
            <a:r>
              <a:rPr lang="es-ES" sz="1600" b="1" dirty="0" err="1" smtClean="0"/>
              <a:t>phrases</a:t>
            </a:r>
            <a:r>
              <a:rPr lang="es-ES" sz="1600" b="1" dirty="0" smtClean="0"/>
              <a:t> </a:t>
            </a:r>
            <a:r>
              <a:rPr lang="es-ES" sz="1600" b="1" dirty="0" err="1" smtClean="0"/>
              <a:t>make</a:t>
            </a:r>
            <a:r>
              <a:rPr lang="es-ES" sz="1600" b="1" dirty="0" smtClean="0"/>
              <a:t> </a:t>
            </a:r>
            <a:r>
              <a:rPr lang="es-ES" sz="1600" b="1" dirty="0" err="1" smtClean="0"/>
              <a:t>sense</a:t>
            </a:r>
            <a:r>
              <a:rPr lang="es-ES" sz="1600" b="1" dirty="0" smtClean="0"/>
              <a:t>?</a:t>
            </a:r>
            <a:endParaRPr lang="en-GB" sz="1600" dirty="0"/>
          </a:p>
          <a:p>
            <a:r>
              <a:rPr lang="es-ES" dirty="0" smtClean="0"/>
              <a:t>(</a:t>
            </a:r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, </a:t>
            </a:r>
            <a:r>
              <a:rPr lang="es-ES" dirty="0" err="1" smtClean="0"/>
              <a:t>change</a:t>
            </a:r>
            <a:r>
              <a:rPr lang="es-ES" dirty="0" smtClean="0"/>
              <a:t> </a:t>
            </a:r>
            <a:r>
              <a:rPr lang="es-ES" dirty="0" err="1" smtClean="0"/>
              <a:t>them</a:t>
            </a:r>
            <a:r>
              <a:rPr lang="es-ES" dirty="0" smtClean="0"/>
              <a:t> so </a:t>
            </a:r>
            <a:r>
              <a:rPr lang="es-ES" dirty="0" err="1" smtClean="0"/>
              <a:t>that</a:t>
            </a:r>
            <a:r>
              <a:rPr lang="es-ES" dirty="0" smtClean="0"/>
              <a:t> </a:t>
            </a:r>
            <a:r>
              <a:rPr lang="es-ES" dirty="0" err="1" smtClean="0"/>
              <a:t>they</a:t>
            </a:r>
            <a:r>
              <a:rPr lang="es-ES" dirty="0" smtClean="0"/>
              <a:t> do.)</a:t>
            </a:r>
            <a:endParaRPr lang="en-GB" dirty="0"/>
          </a:p>
          <a:p>
            <a:r>
              <a:rPr lang="es-ES" dirty="0"/>
              <a:t> 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595301"/>
              </p:ext>
            </p:extLst>
          </p:nvPr>
        </p:nvGraphicFramePr>
        <p:xfrm>
          <a:off x="260648" y="827584"/>
          <a:ext cx="6336704" cy="30185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1.  Me </a:t>
                      </a:r>
                      <a:r>
                        <a:rPr lang="en-GB" dirty="0" err="1" smtClean="0"/>
                        <a:t>gustan</a:t>
                      </a:r>
                      <a:r>
                        <a:rPr lang="en-GB" dirty="0" smtClean="0"/>
                        <a:t> los </a:t>
                      </a:r>
                      <a:r>
                        <a:rPr lang="en-GB" dirty="0" err="1" smtClean="0"/>
                        <a:t>programas</a:t>
                      </a:r>
                      <a:r>
                        <a:rPr lang="en-GB" dirty="0" smtClean="0"/>
                        <a:t> de </a:t>
                      </a:r>
                      <a:r>
                        <a:rPr lang="en-GB" dirty="0" err="1" smtClean="0"/>
                        <a:t>tele-realidad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porque</a:t>
                      </a:r>
                      <a:r>
                        <a:rPr lang="en-GB" dirty="0" smtClean="0"/>
                        <a:t> son </a:t>
                      </a:r>
                      <a:r>
                        <a:rPr lang="en-GB" dirty="0" err="1" smtClean="0"/>
                        <a:t>aburridos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2.</a:t>
                      </a:r>
                      <a:r>
                        <a:rPr lang="en-GB" baseline="0" dirty="0" smtClean="0"/>
                        <a:t>  A mi </a:t>
                      </a:r>
                      <a:r>
                        <a:rPr lang="en-GB" baseline="0" dirty="0" err="1" smtClean="0"/>
                        <a:t>madre</a:t>
                      </a:r>
                      <a:r>
                        <a:rPr lang="en-GB" baseline="0" dirty="0" smtClean="0"/>
                        <a:t> le </a:t>
                      </a:r>
                      <a:r>
                        <a:rPr lang="en-GB" baseline="0" dirty="0" err="1" smtClean="0"/>
                        <a:t>encantan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telenovelas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pero</a:t>
                      </a:r>
                      <a:r>
                        <a:rPr lang="en-GB" baseline="0" dirty="0" smtClean="0"/>
                        <a:t> a mi me </a:t>
                      </a:r>
                      <a:r>
                        <a:rPr lang="en-GB" baseline="0" dirty="0" err="1" smtClean="0"/>
                        <a:t>encantan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también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r>
                        <a:rPr lang="en-GB" dirty="0" smtClean="0"/>
                        <a:t>3.  </a:t>
                      </a:r>
                      <a:r>
                        <a:rPr lang="en-GB" dirty="0" err="1" smtClean="0"/>
                        <a:t>Odio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las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comedias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porque</a:t>
                      </a:r>
                      <a:r>
                        <a:rPr lang="en-GB" dirty="0" smtClean="0"/>
                        <a:t> me </a:t>
                      </a:r>
                      <a:r>
                        <a:rPr lang="en-GB" dirty="0" err="1" smtClean="0"/>
                        <a:t>hacen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reír</a:t>
                      </a:r>
                      <a:r>
                        <a:rPr lang="en-GB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4346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3287" y="4283967"/>
            <a:ext cx="6785992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/>
              <a:t>8</a:t>
            </a:r>
            <a:r>
              <a:rPr lang="en-GB" b="1" dirty="0" smtClean="0"/>
              <a:t>. La </a:t>
            </a:r>
            <a:r>
              <a:rPr lang="en-GB" b="1" dirty="0" err="1" smtClean="0"/>
              <a:t>concordancia</a:t>
            </a:r>
            <a:r>
              <a:rPr lang="en-GB" b="1" dirty="0" smtClean="0"/>
              <a:t>…</a:t>
            </a:r>
            <a:endParaRPr lang="en-GB" sz="1600" dirty="0"/>
          </a:p>
          <a:p>
            <a:r>
              <a:rPr lang="en-GB" sz="1700" i="1" dirty="0" smtClean="0"/>
              <a:t>(Put the correct ending on the adjective to match what it describes)</a:t>
            </a:r>
            <a:endParaRPr lang="en-GB" sz="1700" i="1" dirty="0"/>
          </a:p>
          <a:p>
            <a:r>
              <a:rPr lang="es-ES" dirty="0"/>
              <a:t> 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173360"/>
              </p:ext>
            </p:extLst>
          </p:nvPr>
        </p:nvGraphicFramePr>
        <p:xfrm>
          <a:off x="287931" y="5004047"/>
          <a:ext cx="6336704" cy="3672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704"/>
              </a:tblGrid>
              <a:tr h="572171">
                <a:tc>
                  <a:txBody>
                    <a:bodyPr/>
                    <a:lstStyle/>
                    <a:p>
                      <a:r>
                        <a:rPr lang="en-GB" dirty="0" smtClean="0"/>
                        <a:t>1.  Me </a:t>
                      </a:r>
                      <a:r>
                        <a:rPr lang="en-GB" dirty="0" err="1" smtClean="0"/>
                        <a:t>encantan</a:t>
                      </a:r>
                      <a:r>
                        <a:rPr lang="en-GB" dirty="0" smtClean="0"/>
                        <a:t> los </a:t>
                      </a:r>
                      <a:r>
                        <a:rPr lang="en-GB" dirty="0" err="1" smtClean="0"/>
                        <a:t>documentales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porque</a:t>
                      </a:r>
                      <a:r>
                        <a:rPr lang="en-GB" dirty="0" smtClean="0"/>
                        <a:t> son </a:t>
                      </a:r>
                      <a:r>
                        <a:rPr lang="en-GB" dirty="0" err="1" smtClean="0"/>
                        <a:t>informativ</a:t>
                      </a:r>
                      <a:r>
                        <a:rPr lang="en-GB" dirty="0" smtClean="0"/>
                        <a:t>__</a:t>
                      </a:r>
                      <a:endParaRPr lang="en-GB" dirty="0"/>
                    </a:p>
                  </a:txBody>
                  <a:tcPr anchor="ctr"/>
                </a:tc>
              </a:tr>
              <a:tr h="572171">
                <a:tc>
                  <a:txBody>
                    <a:bodyPr/>
                    <a:lstStyle/>
                    <a:p>
                      <a:r>
                        <a:rPr lang="en-GB" dirty="0" smtClean="0"/>
                        <a:t>2.  No </a:t>
                      </a:r>
                      <a:r>
                        <a:rPr lang="en-GB" dirty="0" err="1" smtClean="0"/>
                        <a:t>aguanto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las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telenovelas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porque</a:t>
                      </a:r>
                      <a:r>
                        <a:rPr lang="en-GB" baseline="0" dirty="0" smtClean="0"/>
                        <a:t> son </a:t>
                      </a:r>
                      <a:r>
                        <a:rPr lang="en-GB" baseline="0" dirty="0" err="1" smtClean="0"/>
                        <a:t>tont</a:t>
                      </a:r>
                      <a:r>
                        <a:rPr lang="en-GB" baseline="0" dirty="0" smtClean="0"/>
                        <a:t>__</a:t>
                      </a:r>
                      <a:endParaRPr lang="en-GB" dirty="0"/>
                    </a:p>
                  </a:txBody>
                  <a:tcPr anchor="ctr"/>
                </a:tc>
              </a:tr>
              <a:tr h="842689">
                <a:tc>
                  <a:txBody>
                    <a:bodyPr/>
                    <a:lstStyle/>
                    <a:p>
                      <a:r>
                        <a:rPr lang="en-GB" dirty="0" smtClean="0"/>
                        <a:t>3  </a:t>
                      </a:r>
                      <a:r>
                        <a:rPr lang="en-GB" dirty="0" err="1" smtClean="0"/>
                        <a:t>Mi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programa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preferido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es</a:t>
                      </a:r>
                      <a:r>
                        <a:rPr lang="en-GB" dirty="0" smtClean="0"/>
                        <a:t> Educating Essex </a:t>
                      </a:r>
                      <a:r>
                        <a:rPr lang="en-GB" dirty="0" err="1" smtClean="0"/>
                        <a:t>porque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nunca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aburrid</a:t>
                      </a:r>
                      <a:r>
                        <a:rPr lang="en-GB" baseline="0" dirty="0" smtClean="0"/>
                        <a:t>__</a:t>
                      </a:r>
                      <a:endParaRPr lang="en-GB" dirty="0"/>
                    </a:p>
                  </a:txBody>
                  <a:tcPr anchor="ctr"/>
                </a:tc>
              </a:tr>
              <a:tr h="842689">
                <a:tc>
                  <a:txBody>
                    <a:bodyPr/>
                    <a:lstStyle/>
                    <a:p>
                      <a:r>
                        <a:rPr lang="en-GB" dirty="0" smtClean="0"/>
                        <a:t>4  Las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comedias</a:t>
                      </a:r>
                      <a:r>
                        <a:rPr lang="en-GB" baseline="0" dirty="0" smtClean="0"/>
                        <a:t> son </a:t>
                      </a:r>
                      <a:r>
                        <a:rPr lang="en-GB" baseline="0" dirty="0" err="1" smtClean="0"/>
                        <a:t>gracios</a:t>
                      </a:r>
                      <a:r>
                        <a:rPr lang="en-GB" baseline="0" dirty="0" smtClean="0"/>
                        <a:t>__ </a:t>
                      </a:r>
                      <a:r>
                        <a:rPr lang="en-GB" baseline="0" dirty="0" err="1" smtClean="0"/>
                        <a:t>pero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prefiero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ver</a:t>
                      </a:r>
                      <a:r>
                        <a:rPr lang="en-GB" baseline="0" dirty="0" smtClean="0"/>
                        <a:t> los </a:t>
                      </a:r>
                      <a:r>
                        <a:rPr lang="en-GB" baseline="0" dirty="0" err="1" smtClean="0"/>
                        <a:t>programas</a:t>
                      </a:r>
                      <a:r>
                        <a:rPr lang="en-GB" baseline="0" dirty="0" smtClean="0"/>
                        <a:t> de </a:t>
                      </a:r>
                      <a:r>
                        <a:rPr lang="en-GB" baseline="0" dirty="0" err="1" smtClean="0"/>
                        <a:t>deporte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 anchor="ctr"/>
                </a:tc>
              </a:tr>
              <a:tr h="842689">
                <a:tc>
                  <a:txBody>
                    <a:bodyPr/>
                    <a:lstStyle/>
                    <a:p>
                      <a:r>
                        <a:rPr lang="en-GB" dirty="0" smtClean="0"/>
                        <a:t>5.</a:t>
                      </a:r>
                      <a:r>
                        <a:rPr lang="en-GB" baseline="0" dirty="0" smtClean="0"/>
                        <a:t>  Los </a:t>
                      </a:r>
                      <a:r>
                        <a:rPr lang="en-GB" baseline="0" dirty="0" err="1" smtClean="0"/>
                        <a:t>dibujos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animados</a:t>
                      </a:r>
                      <a:r>
                        <a:rPr lang="en-GB" baseline="0" dirty="0" smtClean="0"/>
                        <a:t>, </a:t>
                      </a:r>
                      <a:r>
                        <a:rPr lang="en-GB" baseline="0" dirty="0" err="1" smtClean="0"/>
                        <a:t>como</a:t>
                      </a:r>
                      <a:r>
                        <a:rPr lang="en-GB" baseline="0" dirty="0" smtClean="0"/>
                        <a:t> los Simpson </a:t>
                      </a:r>
                      <a:r>
                        <a:rPr lang="en-GB" baseline="0" dirty="0" err="1" smtClean="0"/>
                        <a:t>por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ejemplo</a:t>
                      </a:r>
                      <a:r>
                        <a:rPr lang="en-GB" baseline="0" dirty="0" smtClean="0"/>
                        <a:t>, son siempre </a:t>
                      </a:r>
                      <a:r>
                        <a:rPr lang="en-GB" baseline="0" dirty="0" err="1" smtClean="0"/>
                        <a:t>muy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err="1" smtClean="0"/>
                        <a:t>divertid</a:t>
                      </a:r>
                      <a:r>
                        <a:rPr lang="en-GB" baseline="0" dirty="0" smtClean="0"/>
                        <a:t>__</a:t>
                      </a:r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Picture 7" descr="ca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280" y="3635896"/>
            <a:ext cx="666549" cy="90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04" y="416434"/>
            <a:ext cx="576064" cy="627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7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7" t="25000" r="11033" b="10714"/>
          <a:stretch/>
        </p:blipFill>
        <p:spPr bwMode="auto">
          <a:xfrm>
            <a:off x="332656" y="760849"/>
            <a:ext cx="6261176" cy="38111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994576"/>
              </p:ext>
            </p:extLst>
          </p:nvPr>
        </p:nvGraphicFramePr>
        <p:xfrm>
          <a:off x="332656" y="4644008"/>
          <a:ext cx="6253266" cy="41044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53266"/>
              </a:tblGrid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 anchor="ctr"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60648" y="109245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/>
              <a:t>9</a:t>
            </a:r>
            <a:r>
              <a:rPr lang="es-ES_tradnl" b="1" dirty="0" smtClean="0"/>
              <a:t>. </a:t>
            </a:r>
            <a:r>
              <a:rPr lang="es-ES_tradnl" b="1" dirty="0" err="1" smtClean="0"/>
              <a:t>Write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sentences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using</a:t>
            </a:r>
            <a:r>
              <a:rPr lang="es-ES_tradnl" b="1" dirty="0" smtClean="0"/>
              <a:t> as </a:t>
            </a:r>
            <a:r>
              <a:rPr lang="es-ES_tradnl" b="1" dirty="0" err="1" smtClean="0"/>
              <a:t>many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these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words</a:t>
            </a:r>
            <a:r>
              <a:rPr lang="es-ES_tradnl" b="1" dirty="0" smtClean="0"/>
              <a:t> as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can.  </a:t>
            </a:r>
            <a:r>
              <a:rPr lang="es-ES_tradnl" b="1" dirty="0" err="1" smtClean="0"/>
              <a:t>See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if</a:t>
            </a:r>
            <a:r>
              <a:rPr lang="es-ES_tradnl" b="1" dirty="0" smtClean="0"/>
              <a:t> </a:t>
            </a:r>
            <a:r>
              <a:rPr lang="es-ES_tradnl" b="1" dirty="0" err="1" smtClean="0"/>
              <a:t>you</a:t>
            </a:r>
            <a:r>
              <a:rPr lang="es-ES_tradnl" b="1" dirty="0" smtClean="0"/>
              <a:t> can use </a:t>
            </a:r>
            <a:r>
              <a:rPr lang="es-ES_tradnl" b="1" dirty="0" err="1" smtClean="0"/>
              <a:t>them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all</a:t>
            </a:r>
            <a:r>
              <a:rPr lang="es-ES_tradnl" b="1" dirty="0" smtClean="0"/>
              <a:t>.</a:t>
            </a:r>
            <a:endParaRPr lang="en-GB" dirty="0"/>
          </a:p>
        </p:txBody>
      </p:sp>
      <p:pic>
        <p:nvPicPr>
          <p:cNvPr id="5" name="Picture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851115"/>
            <a:ext cx="576064" cy="627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06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4313" y="214313"/>
            <a:ext cx="6357937" cy="42862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400" b="1" dirty="0" smtClean="0">
                <a:solidFill>
                  <a:srgbClr val="FFFFFF"/>
                </a:solidFill>
              </a:rPr>
              <a:t>10 </a:t>
            </a:r>
            <a:r>
              <a:rPr lang="en-GB" sz="2400" b="1" dirty="0" err="1" smtClean="0">
                <a:solidFill>
                  <a:srgbClr val="FFFFFF"/>
                </a:solidFill>
              </a:rPr>
              <a:t>Desafío</a:t>
            </a:r>
            <a:r>
              <a:rPr lang="en-GB" sz="2400" b="1" dirty="0" smtClean="0">
                <a:solidFill>
                  <a:srgbClr val="FFFFFF"/>
                </a:solidFill>
              </a:rPr>
              <a:t> </a:t>
            </a:r>
            <a:r>
              <a:rPr lang="en-GB" sz="2400" b="1" dirty="0">
                <a:solidFill>
                  <a:srgbClr val="FFFFFF"/>
                </a:solidFill>
              </a:rPr>
              <a:t>de </a:t>
            </a:r>
            <a:r>
              <a:rPr lang="en-GB" sz="2400" b="1" dirty="0" err="1">
                <a:solidFill>
                  <a:srgbClr val="FFFFFF"/>
                </a:solidFill>
              </a:rPr>
              <a:t>vocabulario</a:t>
            </a:r>
            <a:r>
              <a:rPr lang="en-GB" sz="2400" b="1" dirty="0">
                <a:solidFill>
                  <a:srgbClr val="FFFFFF"/>
                </a:solidFill>
              </a:rPr>
              <a:t> </a:t>
            </a:r>
            <a:r>
              <a:rPr lang="en-GB" sz="2400" b="1" dirty="0" smtClean="0">
                <a:solidFill>
                  <a:srgbClr val="FFFFFF"/>
                </a:solidFill>
              </a:rPr>
              <a:t>– la </a:t>
            </a:r>
            <a:r>
              <a:rPr lang="en-GB" sz="2400" b="1" dirty="0" err="1" smtClean="0">
                <a:solidFill>
                  <a:srgbClr val="FFFFFF"/>
                </a:solidFill>
              </a:rPr>
              <a:t>tele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012949"/>
              </p:ext>
            </p:extLst>
          </p:nvPr>
        </p:nvGraphicFramePr>
        <p:xfrm>
          <a:off x="285750" y="684213"/>
          <a:ext cx="6456363" cy="7028999"/>
        </p:xfrm>
        <a:graphic>
          <a:graphicData uri="http://schemas.openxmlformats.org/drawingml/2006/table">
            <a:tbl>
              <a:tblPr/>
              <a:tblGrid>
                <a:gridCol w="6456363"/>
              </a:tblGrid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  En casa no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tenemos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‘SKY’, o sea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televisión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_____________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demasiado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caro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 ¿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Qué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tipo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programa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Eastenders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?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Pues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un __________.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 La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televisión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‘SKY’ no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gratis – hay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pagar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muy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alta.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  Lo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bueno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‘SKY’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tienes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todas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___________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deporte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y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muchas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películas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también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5.  El ____________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televisión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más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Top Gear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encantan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los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coches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6.  ¿A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quién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admiro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en la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?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Bueno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 mi 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favorita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Karen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Gillan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gustaría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propia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 en mi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habitación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pero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mis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padres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dicen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no.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8. 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gusta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mucho ________ la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relaja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9.  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mejor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 del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mundo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el del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nuevo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Iphone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cuatro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10. Strictly Come Dancing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un ____________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baile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para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los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famosos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11.  Hay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porque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importante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informarse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12.  Parkinson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los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programas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más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populares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ha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sido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  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9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  Los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Moomin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son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animados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de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Finlandia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9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14.  Waterloo Road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una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que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encanta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15.  Hay ____________________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buenos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y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malos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marL="91450" marR="91450" marT="45722" marB="4572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57274"/>
              </p:ext>
            </p:extLst>
          </p:nvPr>
        </p:nvGraphicFramePr>
        <p:xfrm>
          <a:off x="404813" y="7740352"/>
          <a:ext cx="6167437" cy="1097130"/>
        </p:xfrm>
        <a:graphic>
          <a:graphicData uri="http://schemas.openxmlformats.org/drawingml/2006/table">
            <a:tbl>
              <a:tblPr/>
              <a:tblGrid>
                <a:gridCol w="1233487"/>
                <a:gridCol w="1233488"/>
                <a:gridCol w="1233487"/>
                <a:gridCol w="1233488"/>
                <a:gridCol w="1233487"/>
              </a:tblGrid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culebrón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cadenas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anuncio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ver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tarifa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concurso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satélite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actriz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serie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entrevistas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dibujos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noticias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documentales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programa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8" marR="91438" marT="45695" marB="456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1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304" y="128402"/>
            <a:ext cx="576064" cy="627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50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389712"/>
              </p:ext>
            </p:extLst>
          </p:nvPr>
        </p:nvGraphicFramePr>
        <p:xfrm>
          <a:off x="332656" y="827584"/>
          <a:ext cx="6048672" cy="8136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2016224"/>
                <a:gridCol w="2016224"/>
              </a:tblGrid>
              <a:tr h="2712301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I like</a:t>
                      </a:r>
                      <a:r>
                        <a:rPr lang="en-GB" sz="1600" baseline="0" dirty="0" smtClean="0"/>
                        <a:t> watching TV in the evenings because it’s entertaining and relaxing.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My favourite</a:t>
                      </a:r>
                      <a:r>
                        <a:rPr lang="en-GB" baseline="0" dirty="0" smtClean="0"/>
                        <a:t> programme is called…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It’s a programme for teenagers.</a:t>
                      </a:r>
                      <a:endParaRPr lang="en-GB" dirty="0"/>
                    </a:p>
                  </a:txBody>
                  <a:tcPr/>
                </a:tc>
              </a:tr>
              <a:tr h="2712301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It</a:t>
                      </a:r>
                      <a:r>
                        <a:rPr lang="en-GB" baseline="0" dirty="0" smtClean="0"/>
                        <a:t> takes place in….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It’s about the life of ….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Every episode is excellent.</a:t>
                      </a:r>
                      <a:endParaRPr lang="en-GB" dirty="0"/>
                    </a:p>
                  </a:txBody>
                  <a:tcPr/>
                </a:tc>
              </a:tr>
              <a:tr h="2712301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The actors are very good too.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I really love this programme…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but my mum</a:t>
                      </a:r>
                      <a:r>
                        <a:rPr lang="en-GB" baseline="0" dirty="0" smtClean="0"/>
                        <a:t> prefers….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9" descr="cid005701c7c4e344506c10lt7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954" y="109245"/>
            <a:ext cx="686422" cy="760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0648" y="109245"/>
            <a:ext cx="64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11. Mira en tu cuaderno y encuentra el lenguaje.</a:t>
            </a:r>
            <a:br>
              <a:rPr lang="es-ES_tradnl" b="1" dirty="0" smtClean="0"/>
            </a:br>
            <a:r>
              <a:rPr lang="es-ES_tradnl" i="1" dirty="0" smtClean="0"/>
              <a:t>(</a:t>
            </a:r>
            <a:r>
              <a:rPr lang="es-ES_tradnl" i="1" dirty="0" err="1" smtClean="0"/>
              <a:t>Harvest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this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language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from</a:t>
            </a:r>
            <a:r>
              <a:rPr lang="es-ES_tradnl" i="1" dirty="0" smtClean="0"/>
              <a:t> </a:t>
            </a:r>
            <a:r>
              <a:rPr lang="es-ES_tradnl" i="1" dirty="0" err="1" smtClean="0"/>
              <a:t>your</a:t>
            </a:r>
            <a:r>
              <a:rPr lang="es-ES_tradnl" i="1" dirty="0" smtClean="0"/>
              <a:t> </a:t>
            </a:r>
            <a:r>
              <a:rPr lang="es-ES_tradnl" i="1" dirty="0" err="1" smtClean="0"/>
              <a:t>exercise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book</a:t>
            </a:r>
            <a:r>
              <a:rPr lang="es-ES_tradnl" i="1" dirty="0" smtClean="0"/>
              <a:t>!)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25974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14" y="181253"/>
            <a:ext cx="5785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 smtClean="0"/>
              <a:t>12. Escribe de memoria y contesta estas preguntas. </a:t>
            </a:r>
            <a:r>
              <a:rPr lang="es-ES_tradnl" i="1" dirty="0" smtClean="0"/>
              <a:t>(</a:t>
            </a:r>
            <a:r>
              <a:rPr lang="es-ES_tradnl" i="1" dirty="0" err="1" smtClean="0"/>
              <a:t>Answer</a:t>
            </a:r>
            <a:r>
              <a:rPr lang="es-ES_tradnl" i="1" dirty="0" smtClean="0"/>
              <a:t> </a:t>
            </a:r>
            <a:r>
              <a:rPr lang="es-ES_tradnl" i="1" dirty="0" err="1" smtClean="0"/>
              <a:t>the</a:t>
            </a:r>
            <a:r>
              <a:rPr lang="es-ES_tradnl" i="1" dirty="0" smtClean="0"/>
              <a:t> </a:t>
            </a:r>
            <a:r>
              <a:rPr lang="es-ES_tradnl" i="1" dirty="0" err="1" smtClean="0"/>
              <a:t>Qs</a:t>
            </a:r>
            <a:r>
              <a:rPr lang="es-ES_tradnl" i="1" dirty="0" smtClean="0"/>
              <a:t> </a:t>
            </a:r>
            <a:r>
              <a:rPr lang="es-ES_tradnl" i="1" dirty="0" err="1" smtClean="0"/>
              <a:t>from</a:t>
            </a:r>
            <a:r>
              <a:rPr lang="es-ES_tradnl" i="1" dirty="0" smtClean="0"/>
              <a:t> </a:t>
            </a:r>
            <a:r>
              <a:rPr lang="es-ES_tradnl" i="1" dirty="0" err="1" smtClean="0"/>
              <a:t>memory</a:t>
            </a:r>
            <a:r>
              <a:rPr lang="es-ES_tradnl" i="1" dirty="0" smtClean="0"/>
              <a:t>).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321358"/>
              </p:ext>
            </p:extLst>
          </p:nvPr>
        </p:nvGraphicFramePr>
        <p:xfrm>
          <a:off x="260648" y="1043608"/>
          <a:ext cx="6264696" cy="771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6469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¿</a:t>
                      </a:r>
                      <a:r>
                        <a:rPr lang="en-GB" dirty="0" err="1" smtClean="0"/>
                        <a:t>Qué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gusta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ver</a:t>
                      </a:r>
                      <a:r>
                        <a:rPr lang="en-GB" dirty="0" smtClean="0"/>
                        <a:t> en la </a:t>
                      </a:r>
                      <a:r>
                        <a:rPr lang="en-GB" dirty="0" err="1" smtClean="0"/>
                        <a:t>tele</a:t>
                      </a:r>
                      <a:r>
                        <a:rPr lang="en-GB" dirty="0" smtClean="0"/>
                        <a:t>?</a:t>
                      </a:r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¿</a:t>
                      </a:r>
                      <a:r>
                        <a:rPr lang="en-GB" dirty="0" err="1" smtClean="0"/>
                        <a:t>Cuál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es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programa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favorito</a:t>
                      </a:r>
                      <a:r>
                        <a:rPr lang="en-GB" dirty="0" smtClean="0"/>
                        <a:t>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¿</a:t>
                      </a:r>
                      <a:r>
                        <a:rPr lang="en-GB" dirty="0" err="1" smtClean="0"/>
                        <a:t>Dónde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tiene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lugar</a:t>
                      </a:r>
                      <a:r>
                        <a:rPr lang="en-GB" dirty="0" smtClean="0"/>
                        <a:t>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¿De </a:t>
                      </a:r>
                      <a:r>
                        <a:rPr lang="en-GB" dirty="0" err="1" smtClean="0"/>
                        <a:t>qué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trata</a:t>
                      </a:r>
                      <a:r>
                        <a:rPr lang="en-GB" dirty="0" smtClean="0"/>
                        <a:t>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¿Para </a:t>
                      </a:r>
                      <a:r>
                        <a:rPr lang="en-GB" dirty="0" err="1" smtClean="0"/>
                        <a:t>quién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es</a:t>
                      </a:r>
                      <a:r>
                        <a:rPr lang="en-GB" dirty="0" smtClean="0"/>
                        <a:t>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¿</a:t>
                      </a:r>
                      <a:r>
                        <a:rPr lang="en-GB" dirty="0" err="1" smtClean="0"/>
                        <a:t>Qué</a:t>
                      </a:r>
                      <a:r>
                        <a:rPr lang="en-GB" dirty="0" smtClean="0"/>
                        <a:t> le </a:t>
                      </a:r>
                      <a:r>
                        <a:rPr lang="en-GB" dirty="0" err="1" smtClean="0"/>
                        <a:t>gusta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ver</a:t>
                      </a:r>
                      <a:r>
                        <a:rPr lang="en-GB" dirty="0" smtClean="0"/>
                        <a:t> a </a:t>
                      </a:r>
                      <a:r>
                        <a:rPr lang="en-GB" dirty="0" err="1" smtClean="0"/>
                        <a:t>tu</a:t>
                      </a:r>
                      <a:r>
                        <a:rPr lang="en-GB" dirty="0" smtClean="0"/>
                        <a:t> </a:t>
                      </a:r>
                      <a:r>
                        <a:rPr lang="en-GB" dirty="0" err="1" smtClean="0"/>
                        <a:t>madre</a:t>
                      </a:r>
                      <a:r>
                        <a:rPr lang="en-GB" dirty="0" smtClean="0"/>
                        <a:t>/padre/</a:t>
                      </a:r>
                      <a:r>
                        <a:rPr lang="en-GB" dirty="0" err="1" smtClean="0"/>
                        <a:t>hermano</a:t>
                      </a:r>
                      <a:r>
                        <a:rPr lang="en-GB" dirty="0" smtClean="0"/>
                        <a:t>/a?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203" y="181253"/>
            <a:ext cx="955794" cy="81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20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4020</Words>
  <Application>Microsoft Office PowerPoint</Application>
  <PresentationFormat>On-screen Show (4:3)</PresentationFormat>
  <Paragraphs>682</Paragraphs>
  <Slides>32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Seana Maguire</cp:lastModifiedBy>
  <cp:revision>14</cp:revision>
  <cp:lastPrinted>2011-11-14T08:52:48Z</cp:lastPrinted>
  <dcterms:created xsi:type="dcterms:W3CDTF">2011-11-14T04:04:30Z</dcterms:created>
  <dcterms:modified xsi:type="dcterms:W3CDTF">2011-12-17T09:56:32Z</dcterms:modified>
</cp:coreProperties>
</file>